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79" r:id="rId12"/>
    <p:sldId id="268" r:id="rId13"/>
    <p:sldId id="269" r:id="rId14"/>
    <p:sldId id="270" r:id="rId15"/>
    <p:sldId id="273" r:id="rId16"/>
    <p:sldId id="274" r:id="rId17"/>
    <p:sldId id="275" r:id="rId18"/>
    <p:sldId id="277" r:id="rId19"/>
    <p:sldId id="276" r:id="rId20"/>
    <p:sldId id="272" r:id="rId21"/>
    <p:sldId id="280" r:id="rId22"/>
    <p:sldId id="271" r:id="rId23"/>
    <p:sldId id="281" r:id="rId24"/>
    <p:sldId id="282" r:id="rId25"/>
    <p:sldId id="283" r:id="rId26"/>
    <p:sldId id="284" r:id="rId27"/>
    <p:sldId id="285" r:id="rId28"/>
    <p:sldId id="286" r:id="rId29"/>
    <p:sldId id="27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9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6E636585-3370-4F98-9030-36AF52DC8A2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2778E16B-30C4-444F-979E-99AF868DD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Нормативные основы защиты персональных данных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42231"/>
            <a:ext cx="6400800" cy="1967089"/>
          </a:xfrm>
        </p:spPr>
        <p:txBody>
          <a:bodyPr anchor="b"/>
          <a:lstStyle/>
          <a:p>
            <a:r>
              <a:rPr lang="ru-RU" dirty="0" smtClean="0">
                <a:solidFill>
                  <a:schemeClr val="tx1"/>
                </a:solidFill>
              </a:rPr>
              <a:t>Пономаренко С.А.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3099" y="260648"/>
            <a:ext cx="4893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Определение состава и содержания ПДн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0872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Статья 86. Общие требования при обработке персональных данных работника и гарантии их защиты</a:t>
            </a:r>
          </a:p>
          <a:p>
            <a:pPr algn="ctr"/>
            <a:r>
              <a:rPr lang="ru-RU" dirty="0" smtClean="0"/>
              <a:t> </a:t>
            </a:r>
            <a:r>
              <a:rPr lang="ru-RU" i="1" dirty="0" smtClean="0"/>
              <a:t>Трудовой кодекс РФ (ТК РФ) от 30.12.2001 N 197-ФЗ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60848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Статья 9. Согласие субъекта персональных данных на обработку его персональных </a:t>
            </a:r>
            <a:r>
              <a:rPr lang="ru-RU" dirty="0" smtClean="0"/>
              <a:t>данных</a:t>
            </a:r>
          </a:p>
          <a:p>
            <a:pPr algn="ctr"/>
            <a:r>
              <a:rPr lang="ru-RU" i="1" dirty="0" smtClean="0"/>
              <a:t>Федеральный закон № </a:t>
            </a:r>
            <a:r>
              <a:rPr lang="ru-RU" i="1" dirty="0"/>
              <a:t>152-ФЗ</a:t>
            </a:r>
            <a:r>
              <a:rPr lang="ru-RU" i="1" dirty="0" smtClean="0"/>
              <a:t> «О персональных данных»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5699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«Об утверждении требований и методов по обезличиванию персональных данных»</a:t>
            </a:r>
          </a:p>
          <a:p>
            <a:pPr algn="ctr"/>
            <a:r>
              <a:rPr lang="ru-RU" i="1" dirty="0" smtClean="0"/>
              <a:t>Приказ </a:t>
            </a:r>
            <a:r>
              <a:rPr lang="ru-RU" i="1" dirty="0"/>
              <a:t>Федеральной службы по надзору в сфере связи, информационных технологий и массовых коммуникаций (</a:t>
            </a:r>
            <a:r>
              <a:rPr lang="ru-RU" i="1" dirty="0" err="1"/>
              <a:t>Роскомнадзор</a:t>
            </a:r>
            <a:r>
              <a:rPr lang="ru-RU" i="1" dirty="0"/>
              <a:t>) от 5 сентября 2013 г. N </a:t>
            </a:r>
            <a:r>
              <a:rPr lang="ru-RU" i="1" dirty="0" smtClean="0"/>
              <a:t>996</a:t>
            </a:r>
            <a:endParaRPr lang="ru-RU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Постановление правительства от 1 ноября 2012 г. N 1119 </a:t>
            </a:r>
          </a:p>
          <a:p>
            <a:pPr algn="ctr"/>
            <a:r>
              <a:rPr lang="ru-RU" b="1" dirty="0" smtClean="0"/>
              <a:t>«Об утверждении требований к защите персональных данных при их обработке в информационных системах персональных данных»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512168"/>
            <a:ext cx="8568952" cy="9361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Информационная система является информационной системой, обрабатывающей специальные категории персональных данных, если в ней обрабатываются персональные данные, касающиеся расовой, национальной принадлежности, политических взглядов, религиозных или философских убеждений, состояния здоровья, интимной жизни субъектов персональных данных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520280"/>
            <a:ext cx="8568952" cy="11521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Информационная система является информационной системой, обрабатывающей биометрические персональные данные, если в ней обрабатываются сведения, которые характеризуют физиологические и биологические особенности человека, на основании которых можно установить его личность и которые используются оператором для установления личности субъекта персональных данных, и не обрабатываются сведения, относящиеся к специальным категориям персональных данных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3744416"/>
            <a:ext cx="8568952" cy="9361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Информационная система является информационной системой, обрабатывающей общедоступные персональные данные, если в ней обрабатываются персональные данные субъектов персональных данных, полученные только из общедоступных источников персональных данных, созданных в соответствии со статьей 8 Федерального закона "О персональных данных"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4752528"/>
            <a:ext cx="8568952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Информационная система является информационной системой, обрабатывающей иные категории персональных данных, если в ней не обрабатываются персональные данные, выше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5400600"/>
            <a:ext cx="8568952" cy="10527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Информационная система является информационной системой, обрабатывающей персональные данные сотрудников оператора, если в ней обрабатываются персональные данные только указанных сотрудников. В остальных случаях информационная система персональных данных является информационной системой, обрабатывающей персональные данные субъектов персональных данных, не являющихся сотрудниками оператора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s3r.ru/wp-content/uploads/2013/11/Sv-va-PD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916832"/>
            <a:ext cx="8112968" cy="44644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260648"/>
            <a:ext cx="6912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Приказ Федеральной службы по надзору в сфере связи, информационных технологий и массовых коммуникаций (</a:t>
            </a:r>
            <a:r>
              <a:rPr lang="ru-RU" dirty="0" err="1" smtClean="0"/>
              <a:t>Роскомнадзор</a:t>
            </a:r>
            <a:r>
              <a:rPr lang="ru-RU" dirty="0" smtClean="0"/>
              <a:t>) от 5 сентября 2013 г. N 996 </a:t>
            </a:r>
          </a:p>
          <a:p>
            <a:pPr algn="ctr"/>
            <a:r>
              <a:rPr lang="ru-RU" b="1" dirty="0" smtClean="0"/>
              <a:t>"Об утверждении требований и методов по обезличиванию персональных данных"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44624"/>
          <a:ext cx="8532439" cy="6614160"/>
        </p:xfrm>
        <a:graphic>
          <a:graphicData uri="http://schemas.openxmlformats.org/drawingml/2006/table">
            <a:tbl>
              <a:tblPr/>
              <a:tblGrid>
                <a:gridCol w="304730"/>
                <a:gridCol w="2287558"/>
                <a:gridCol w="1944216"/>
                <a:gridCol w="3995935"/>
              </a:tblGrid>
              <a:tr h="44944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№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Наименование </a:t>
                      </a:r>
                      <a:r>
                        <a:rPr lang="ru-RU" sz="1400" b="1" dirty="0" smtClean="0"/>
                        <a:t>метода</a:t>
                      </a:r>
                    </a:p>
                    <a:p>
                      <a:pPr algn="ctr"/>
                      <a:r>
                        <a:rPr lang="ru-RU" sz="1400" b="1" dirty="0" smtClean="0"/>
                        <a:t>и </a:t>
                      </a:r>
                      <a:r>
                        <a:rPr lang="ru-RU" sz="1400" b="1" dirty="0"/>
                        <a:t>его суть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Свойства обезличенных данных, которые обеспечивает данный метод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Оценка основных свойств данного метода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2307"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/>
                        <a:t>Метод введения идентификаторов</a:t>
                      </a:r>
                      <a:r>
                        <a:rPr lang="ru-RU" sz="1400"/>
                        <a:t> реализуется путем замены части персональных данных, позволяющих идентифицировать субъекта, их идентификаторами и созданием таблицы соответствия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- полнота;- структурированность;</a:t>
                      </a:r>
                    </a:p>
                    <a:p>
                      <a:r>
                        <a:rPr lang="ru-RU" sz="1400"/>
                        <a:t>- семантическая целостность;</a:t>
                      </a:r>
                    </a:p>
                    <a:p>
                      <a:r>
                        <a:rPr lang="ru-RU" sz="1400"/>
                        <a:t>- применимость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- метод позволяет провести процедуру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;- метод позволяет перейти от одной таблицы соответствия к другой без проведения процедуры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</a:t>
                      </a:r>
                    </a:p>
                    <a:p>
                      <a:pPr algn="just"/>
                      <a:r>
                        <a:rPr lang="ru-RU" sz="1400" dirty="0"/>
                        <a:t>- метод не устойчив к атакам, подразумевающим наличие у лица, осуществляющего несанкционированный доступ, частичного или полного доступа к справочнику идентификаторов;</a:t>
                      </a:r>
                    </a:p>
                    <a:p>
                      <a:pPr algn="just"/>
                      <a:r>
                        <a:rPr lang="ru-RU" sz="1400" dirty="0"/>
                        <a:t>- метод не исключает возможность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 с использованием ПДн, имеющихся у других операторов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1378"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Метод изменения состава или семантики</a:t>
                      </a:r>
                      <a:r>
                        <a:rPr lang="ru-RU" sz="1400" dirty="0"/>
                        <a:t> реализуется путем обобщения, изменения или удаления части сведений, позволяющих идентифицировать субъекта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- структурированность;- релевантность;</a:t>
                      </a:r>
                    </a:p>
                    <a:p>
                      <a:r>
                        <a:rPr lang="ru-RU" sz="1400"/>
                        <a:t>- применимость;</a:t>
                      </a:r>
                    </a:p>
                    <a:p>
                      <a:r>
                        <a:rPr lang="ru-RU" sz="1400"/>
                        <a:t>- анонимность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- метод не позволяет провести процедуру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 в полном объеме и применяется при статистической обработке персональных данных;- метод не позволяет изменять параметры метода без проведения предварительного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</a:t>
                      </a:r>
                    </a:p>
                    <a:p>
                      <a:pPr algn="just"/>
                      <a:r>
                        <a:rPr lang="ru-RU" sz="1400" dirty="0"/>
                        <a:t>- метод позволяет вносить изменения в набор обезличенных данных без предварительного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</a:t>
                      </a:r>
                    </a:p>
                    <a:p>
                      <a:pPr algn="just"/>
                      <a:r>
                        <a:rPr lang="ru-RU" sz="1400" dirty="0"/>
                        <a:t>- стойкость метода к атакам на идентификацию определяется набором правил реализации, стойкость метода не повышается с увеличением объема обезличиваемых персональных данных;</a:t>
                      </a:r>
                    </a:p>
                    <a:p>
                      <a:pPr algn="just"/>
                      <a:r>
                        <a:rPr lang="ru-RU" sz="1400" dirty="0"/>
                        <a:t>- метод исключает возможность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 с использованием ПДн, имеющихся у других операторов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1" y="1083881"/>
          <a:ext cx="8712967" cy="5657487"/>
        </p:xfrm>
        <a:graphic>
          <a:graphicData uri="http://schemas.openxmlformats.org/drawingml/2006/table">
            <a:tbl>
              <a:tblPr/>
              <a:tblGrid>
                <a:gridCol w="360039"/>
                <a:gridCol w="2232248"/>
                <a:gridCol w="1944216"/>
                <a:gridCol w="4176464"/>
              </a:tblGrid>
              <a:tr h="294617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/>
                        <a:t>Метод декомпозиции</a:t>
                      </a:r>
                      <a:r>
                        <a:rPr lang="ru-RU" sz="1400"/>
                        <a:t> реализуется путем разбиения множества записей персональных данных на несколько подмножеств и создание таблиц, устанавливающих связи между подмножествами, с последующим раздельным хранением записей, соответствующих этим подмножествам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- полнота;- структурированность;</a:t>
                      </a:r>
                    </a:p>
                    <a:p>
                      <a:r>
                        <a:rPr lang="ru-RU" sz="1400" dirty="0"/>
                        <a:t>- релевантность;</a:t>
                      </a:r>
                    </a:p>
                    <a:p>
                      <a:r>
                        <a:rPr lang="ru-RU" sz="1400" dirty="0"/>
                        <a:t>- семантическая целостность;</a:t>
                      </a:r>
                    </a:p>
                    <a:p>
                      <a:r>
                        <a:rPr lang="ru-RU" sz="1400" dirty="0"/>
                        <a:t>- применимость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- метод позволяет провести процедуру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;- метод позволяет изменить параметры декомпозиции без предварительного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</a:t>
                      </a:r>
                    </a:p>
                    <a:p>
                      <a:pPr algn="just"/>
                      <a:r>
                        <a:rPr lang="ru-RU" sz="1400" dirty="0"/>
                        <a:t>- метод позволяет вносить изменения в набор обезличенных данных без предварительного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</a:t>
                      </a:r>
                    </a:p>
                    <a:p>
                      <a:pPr algn="just"/>
                      <a:r>
                        <a:rPr lang="ru-RU" sz="1400" dirty="0"/>
                        <a:t>- метод не устойчив к атакам, подразумевающим наличие у злоумышленника информации о множестве субъектов или доступа к нескольким частям раздельно хранимых сведений;</a:t>
                      </a:r>
                    </a:p>
                    <a:p>
                      <a:pPr algn="just"/>
                      <a:r>
                        <a:rPr lang="ru-RU" sz="1400" dirty="0"/>
                        <a:t>- метод не исключает возможность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 с использованием ПДн, имеющихся у других операторов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0447"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Метод перемешивания</a:t>
                      </a:r>
                      <a:r>
                        <a:rPr lang="ru-RU" sz="1400" dirty="0"/>
                        <a:t> реализуется путем перемешивания отдельных записей, а так же групп записей между собой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- полнота;- структурированность;</a:t>
                      </a:r>
                    </a:p>
                    <a:p>
                      <a:r>
                        <a:rPr lang="ru-RU" sz="1400"/>
                        <a:t>- релевантность;</a:t>
                      </a:r>
                    </a:p>
                    <a:p>
                      <a:r>
                        <a:rPr lang="ru-RU" sz="1400"/>
                        <a:t>- семантическая целостность;</a:t>
                      </a:r>
                    </a:p>
                    <a:p>
                      <a:r>
                        <a:rPr lang="ru-RU" sz="1400"/>
                        <a:t>- применимость;</a:t>
                      </a:r>
                    </a:p>
                    <a:p>
                      <a:r>
                        <a:rPr lang="ru-RU" sz="1400"/>
                        <a:t>- анонимность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- метод позволяет провести процедуру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;- метод позволяет изменять параметры перемешивания без проведения процедуры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</a:t>
                      </a:r>
                    </a:p>
                    <a:p>
                      <a:pPr algn="just"/>
                      <a:r>
                        <a:rPr lang="ru-RU" sz="1400" dirty="0"/>
                        <a:t>- метод позволяет вносить изменения в набор обезличенных данных без предварительного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;</a:t>
                      </a:r>
                    </a:p>
                    <a:p>
                      <a:pPr algn="just"/>
                      <a:r>
                        <a:rPr lang="ru-RU" sz="1400" dirty="0"/>
                        <a:t>- длина перестановки и их совокупности определяет стойкость метода к атакам на идентификацию;</a:t>
                      </a:r>
                    </a:p>
                    <a:p>
                      <a:pPr algn="just"/>
                      <a:r>
                        <a:rPr lang="ru-RU" sz="1400" dirty="0"/>
                        <a:t>- метод исключает возможность проведения </a:t>
                      </a:r>
                      <a:r>
                        <a:rPr lang="ru-RU" sz="1400" dirty="0" err="1"/>
                        <a:t>деобезличивания</a:t>
                      </a:r>
                      <a:r>
                        <a:rPr lang="ru-RU" sz="1400" dirty="0"/>
                        <a:t> с использованием ПДн, имеющихся у других операторов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6025" y="188640"/>
          <a:ext cx="8532439" cy="853440"/>
        </p:xfrm>
        <a:graphic>
          <a:graphicData uri="http://schemas.openxmlformats.org/drawingml/2006/table">
            <a:tbl>
              <a:tblPr/>
              <a:tblGrid>
                <a:gridCol w="304730"/>
                <a:gridCol w="2287558"/>
                <a:gridCol w="1944216"/>
                <a:gridCol w="3995935"/>
              </a:tblGrid>
              <a:tr h="44944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№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Наименование </a:t>
                      </a:r>
                      <a:r>
                        <a:rPr lang="ru-RU" sz="1400" b="1" dirty="0" smtClean="0"/>
                        <a:t>метода</a:t>
                      </a:r>
                    </a:p>
                    <a:p>
                      <a:pPr algn="ctr"/>
                      <a:r>
                        <a:rPr lang="ru-RU" sz="1400" b="1" dirty="0" smtClean="0"/>
                        <a:t>и </a:t>
                      </a:r>
                      <a:r>
                        <a:rPr lang="ru-RU" sz="1400" b="1" dirty="0"/>
                        <a:t>его суть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Свойства обезличенных данных, которые обеспечивает данный метод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Оценка основных свойств данного метода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332656"/>
            <a:ext cx="3828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Общая блок-схема построения </a:t>
            </a:r>
            <a:r>
              <a:rPr lang="ru-RU" b="1" dirty="0" smtClean="0"/>
              <a:t>ЧМУ</a:t>
            </a:r>
            <a:endParaRPr lang="ru-RU" b="1" dirty="0"/>
          </a:p>
        </p:txBody>
      </p:sp>
      <p:pic>
        <p:nvPicPr>
          <p:cNvPr id="56322" name="Picture 2" descr="http://4.bp.blogspot.com/-4Stqd6EFZZg/Uaup7AMwS4I/AAAAAAAAAEI/X8QLBOM4xyQ/s1600/%D0%A0%D0%B8%D1%81+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1124744"/>
            <a:ext cx="8892480" cy="5114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129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Формируем список возможных </a:t>
            </a:r>
            <a:r>
              <a:rPr lang="ru-RU" sz="1400" dirty="0" err="1"/>
              <a:t>УБПДн</a:t>
            </a:r>
            <a:r>
              <a:rPr lang="ru-RU" sz="1400" dirty="0"/>
              <a:t>, которые могут быть нейтрализованы требованиями из Приказа ФСТЭК №21, а также добавляем в перечень угрозы, связанные с использованием в ИС «</a:t>
            </a:r>
            <a:r>
              <a:rPr lang="ru-RU" sz="1400" i="1" dirty="0"/>
              <a:t>новых информационных технологий</a:t>
            </a:r>
            <a:r>
              <a:rPr lang="ru-RU" sz="1400" dirty="0"/>
              <a:t>» и для которых не определены меры обеспечения их безопасности</a:t>
            </a:r>
          </a:p>
        </p:txBody>
      </p:sp>
      <p:pic>
        <p:nvPicPr>
          <p:cNvPr id="57346" name="Picture 2" descr="http://3.bp.blogspot.com/-Natcp-7NwOs/Uat3PcJfaWI/AAAAAAAAADc/QK-YFr9mdIc/s1600/%D0%A0%D0%B8%D1%81+3.png"/>
          <p:cNvPicPr>
            <a:picLocks noChangeAspect="1" noChangeArrowheads="1"/>
          </p:cNvPicPr>
          <p:nvPr/>
        </p:nvPicPr>
        <p:blipFill>
          <a:blip r:embed="rId2" cstate="print"/>
          <a:srcRect b="45428"/>
          <a:stretch>
            <a:fillRect/>
          </a:stretch>
        </p:blipFill>
        <p:spPr bwMode="auto">
          <a:xfrm>
            <a:off x="899592" y="993204"/>
            <a:ext cx="7439025" cy="5676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К сформированному перечню возможных </a:t>
            </a:r>
            <a:r>
              <a:rPr lang="ru-RU" sz="1600" dirty="0" err="1"/>
              <a:t>УБПДн</a:t>
            </a:r>
            <a:r>
              <a:rPr lang="ru-RU" sz="1600" dirty="0"/>
              <a:t> применяем «Методику определения актуальных угроз безопасности ПДн при их обработке в ИСПДн» ФСТЭК</a:t>
            </a:r>
          </a:p>
        </p:txBody>
      </p:sp>
      <p:pic>
        <p:nvPicPr>
          <p:cNvPr id="58370" name="Picture 2" descr="http://4.bp.blogspot.com/-WwK8Eep6CdE/UauqgtepRmI/AAAAAAAAAEQ/nU3WWSmpHvY/s1600/%D0%A0%D0%B8%D1%81+4.jpg"/>
          <p:cNvPicPr>
            <a:picLocks noChangeAspect="1" noChangeArrowheads="1"/>
          </p:cNvPicPr>
          <p:nvPr/>
        </p:nvPicPr>
        <p:blipFill>
          <a:blip r:embed="rId2" cstate="print"/>
          <a:srcRect r="19665"/>
          <a:stretch>
            <a:fillRect/>
          </a:stretch>
        </p:blipFill>
        <p:spPr bwMode="auto">
          <a:xfrm>
            <a:off x="0" y="1196752"/>
            <a:ext cx="9144000" cy="5543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3952" y="404664"/>
            <a:ext cx="538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Определение уровня защищенности ИСПДн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196752"/>
          <a:ext cx="8712968" cy="4908098"/>
        </p:xfrm>
        <a:graphic>
          <a:graphicData uri="http://schemas.openxmlformats.org/drawingml/2006/table">
            <a:tbl>
              <a:tblPr/>
              <a:tblGrid>
                <a:gridCol w="1800200"/>
                <a:gridCol w="1800200"/>
                <a:gridCol w="1728192"/>
                <a:gridCol w="1152128"/>
                <a:gridCol w="1152128"/>
                <a:gridCol w="1080120"/>
              </a:tblGrid>
              <a:tr h="516649"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Тип ИСПДн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5E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Сотрудники оператора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5E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субъектов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5E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Тип актуальных угроз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5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(НДВ ОС)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5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(НДВ ПО)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5E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(Без НДВ)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5ED"/>
                    </a:solidFill>
                  </a:tcPr>
                </a:tc>
              </a:tr>
              <a:tr h="516649">
                <a:tc row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ИСПДн-С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(специальные)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&gt; 100 000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УЗ-1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F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УЗ-1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F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УЗ-2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82EE"/>
                    </a:solidFill>
                  </a:tcPr>
                </a:tc>
              </a:tr>
              <a:tr h="258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&lt; 100 000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УЗ-1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F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УЗ-2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82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CB371"/>
                    </a:solidFill>
                  </a:tcPr>
                </a:tc>
              </a:tr>
              <a:tr h="2841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/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6649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ИСПДн-Б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(биометрические)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/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/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УЗ-1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F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УЗ-2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82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CB371"/>
                    </a:solidFill>
                  </a:tcPr>
                </a:tc>
              </a:tr>
              <a:tr h="516649">
                <a:tc row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ИСПДн-И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(иные)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&gt; 100 000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УЗ-1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F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УЗ-2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82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CB371"/>
                    </a:solidFill>
                  </a:tcPr>
                </a:tc>
              </a:tr>
              <a:tr h="258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&lt; 100 000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УЗ-2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82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УЗ-3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CB37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6FFF"/>
                    </a:solidFill>
                  </a:tcPr>
                </a:tc>
              </a:tr>
              <a:tr h="2841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/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6649">
                <a:tc row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ИСПДн-О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(общедоступные)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&gt; 100 000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УЗ-2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82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УЗ-2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82E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6FFF"/>
                    </a:solidFill>
                  </a:tcPr>
                </a:tc>
              </a:tr>
              <a:tr h="258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&lt; 100 000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УЗ-2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82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УЗ-3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CB37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УЗ-4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6FFF"/>
                    </a:solidFill>
                  </a:tcPr>
                </a:tc>
              </a:tr>
              <a:tr h="2841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 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/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0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dirty="0"/>
              <a:t>По </a:t>
            </a:r>
            <a:r>
              <a:rPr lang="ru-RU" dirty="0" smtClean="0"/>
              <a:t>итогам </a:t>
            </a:r>
            <a:r>
              <a:rPr lang="ru-RU" dirty="0"/>
              <a:t>определения перечня актуальных </a:t>
            </a:r>
            <a:r>
              <a:rPr lang="ru-RU" dirty="0" smtClean="0"/>
              <a:t>угроз сформируется </a:t>
            </a:r>
            <a:r>
              <a:rPr lang="ru-RU" dirty="0"/>
              <a:t>перечень тех требований, которые нам необходимо выполнить, а также составить перечень контрмер (как организационного, так и технического характера), которые </a:t>
            </a:r>
            <a:r>
              <a:rPr lang="ru-RU" dirty="0" smtClean="0"/>
              <a:t>необходимо </a:t>
            </a:r>
            <a:r>
              <a:rPr lang="ru-RU" dirty="0"/>
              <a:t>применить для нейтрализации актуальных угроз и выполнения «актуальных» требований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2113240"/>
          <a:ext cx="8280920" cy="419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230"/>
                <a:gridCol w="2070230"/>
                <a:gridCol w="2070230"/>
                <a:gridCol w="207023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Угрозы безопасности ПДн 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Условное обозначение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Контрмеры 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Организационные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Технические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Подмена субъекта доступа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ИАФ.1, ИАФ.6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endParaRPr lang="ru-RU" sz="1400" dirty="0" smtClean="0"/>
                    </a:p>
                    <a:p>
                      <a:pPr algn="just"/>
                      <a:r>
                        <a:rPr lang="ru-RU" sz="1400" dirty="0" smtClean="0"/>
                        <a:t>Регламентация доступа к ИСПДн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endParaRPr lang="ru-RU" sz="1400" dirty="0" smtClean="0"/>
                    </a:p>
                    <a:p>
                      <a:pPr algn="just"/>
                      <a:r>
                        <a:rPr lang="ru-RU" sz="1400" dirty="0" smtClean="0"/>
                        <a:t>Сертифицированные СЗ от НСД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Подмена объекта доступа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ИАФ.2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Утрата или компрометация идентификатора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ИАФ.3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Регламентация порядка обращения с идентификатором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Применение средств управления идентификаторами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Утрата или компрометация  средств аутентификации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39552" y="332656"/>
            <a:ext cx="828092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Регуляторы в области защиты ПДн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1124744"/>
            <a:ext cx="2160240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 smtClean="0"/>
              <a:t>ФСТЭК России</a:t>
            </a:r>
            <a:endParaRPr lang="ru-RU" dirty="0"/>
          </a:p>
        </p:txBody>
      </p:sp>
      <p:pic>
        <p:nvPicPr>
          <p:cNvPr id="3074" name="Picture 2" descr="http://sky-net.dp.ua/images/4d1d5d65d30d24c81daad4ade761f3a1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736445"/>
            <a:ext cx="1633364" cy="2052595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059832" y="4005064"/>
            <a:ext cx="3096344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 err="1"/>
              <a:t>Роскомнадзор</a:t>
            </a:r>
            <a:r>
              <a:rPr lang="ru-RU" dirty="0" smtClean="0"/>
              <a:t> России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5056" y="4005064"/>
            <a:ext cx="2160240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 smtClean="0"/>
              <a:t>МВД России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44208" y="1124744"/>
            <a:ext cx="2160240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 smtClean="0"/>
              <a:t>ФСБ России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16216" y="3933056"/>
            <a:ext cx="2160240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 smtClean="0"/>
              <a:t>МЧС России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59832" y="1124744"/>
            <a:ext cx="3096344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 smtClean="0"/>
              <a:t>Правительство России</a:t>
            </a:r>
            <a:endParaRPr lang="ru-RU" dirty="0"/>
          </a:p>
        </p:txBody>
      </p:sp>
      <p:pic>
        <p:nvPicPr>
          <p:cNvPr id="3076" name="Picture 4" descr="http://udaff.com/image/20/1/20014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1556792"/>
            <a:ext cx="1277513" cy="2304256"/>
          </a:xfrm>
          <a:prstGeom prst="rect">
            <a:avLst/>
          </a:prstGeom>
          <a:noFill/>
        </p:spPr>
      </p:pic>
      <p:pic>
        <p:nvPicPr>
          <p:cNvPr id="3078" name="Picture 6" descr="http://russianguns.ru/wp-content/uploads/2010/05/ofw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5085184"/>
            <a:ext cx="2088232" cy="1298476"/>
          </a:xfrm>
          <a:prstGeom prst="rect">
            <a:avLst/>
          </a:prstGeom>
          <a:noFill/>
        </p:spPr>
      </p:pic>
      <p:pic>
        <p:nvPicPr>
          <p:cNvPr id="3080" name="Picture 8" descr="http://www.vedtver.ru/data/uploads/2013-05/page/19419/mchs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1725" r="20342"/>
          <a:stretch>
            <a:fillRect/>
          </a:stretch>
        </p:blipFill>
        <p:spPr bwMode="auto">
          <a:xfrm>
            <a:off x="6732240" y="4474392"/>
            <a:ext cx="1728192" cy="2122960"/>
          </a:xfrm>
          <a:prstGeom prst="rect">
            <a:avLst/>
          </a:prstGeom>
          <a:noFill/>
        </p:spPr>
      </p:pic>
      <p:pic>
        <p:nvPicPr>
          <p:cNvPr id="3084" name="Picture 12" descr="http://www.ntm.ru/catalog_img/130071079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2276872"/>
            <a:ext cx="2504249" cy="1368152"/>
          </a:xfrm>
          <a:prstGeom prst="rect">
            <a:avLst/>
          </a:prstGeom>
          <a:noFill/>
        </p:spPr>
      </p:pic>
      <p:pic>
        <p:nvPicPr>
          <p:cNvPr id="3086" name="Picture 14" descr="http://im5-tub-ru.yandex.net/i?id=204000566-70-72&amp;n=2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4581128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4624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Обоснование требований </a:t>
            </a:r>
            <a:endParaRPr lang="ru-RU" sz="2000" b="1" dirty="0" smtClean="0"/>
          </a:p>
          <a:p>
            <a:pPr algn="ctr"/>
            <a:endParaRPr lang="ru-RU" sz="1050" b="1" dirty="0" smtClean="0"/>
          </a:p>
          <a:p>
            <a:pPr indent="355600" algn="just"/>
            <a:r>
              <a:rPr lang="ru-RU" sz="1600" dirty="0" smtClean="0"/>
              <a:t>Обоснование требований по обеспечению безопасности ПДн, обрабатываемых в ИСПДн, проводится в соответствии с нормативными и методическими документами уполномоченных федеральных органов исполнительной власти, обязательными к применению стандартами и на основании утвержденного ФСТЭК России </a:t>
            </a:r>
            <a:r>
              <a:rPr lang="ru-RU" sz="1600" dirty="0" smtClean="0"/>
              <a:t>документа «</a:t>
            </a:r>
            <a:r>
              <a:rPr lang="ru-RU" sz="1600" dirty="0" smtClean="0"/>
              <a:t>Состав и содержание организационных и технических мер по обеспечению безопасности персональных данных при их обработке в информационных системах персональных данных»  </a:t>
            </a:r>
          </a:p>
          <a:p>
            <a:pPr indent="355600" algn="r"/>
            <a:r>
              <a:rPr lang="ru-RU" sz="1400" i="1" dirty="0" smtClean="0"/>
              <a:t>(</a:t>
            </a:r>
            <a:r>
              <a:rPr lang="ru-RU" sz="1400" i="1" dirty="0" smtClean="0"/>
              <a:t>Приказ ФСТЭК России от 18 февраля 2013 г. N 21 </a:t>
            </a:r>
            <a:r>
              <a:rPr lang="ru-RU" sz="1400" i="1" dirty="0" smtClean="0"/>
              <a:t>). </a:t>
            </a:r>
            <a:endParaRPr lang="ru-RU" sz="1400" i="1" dirty="0" smtClean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3284984"/>
            <a:ext cx="864096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dirty="0" smtClean="0"/>
              <a:t>ГОСТ </a:t>
            </a:r>
            <a:r>
              <a:rPr lang="ru-RU" sz="1600" dirty="0" smtClean="0"/>
              <a:t>Р 51583 «Защита информации. </a:t>
            </a:r>
            <a:r>
              <a:rPr lang="ru-RU" sz="1600" dirty="0" smtClean="0"/>
              <a:t>Порядок создания автоматизированных систем в защищенном исполнении. </a:t>
            </a:r>
            <a:r>
              <a:rPr lang="ru-RU" sz="1600" dirty="0" smtClean="0"/>
              <a:t>Общие </a:t>
            </a:r>
            <a:r>
              <a:rPr lang="ru-RU" sz="1600" dirty="0" smtClean="0"/>
              <a:t>положения»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dirty="0" smtClean="0"/>
              <a:t>ГОСТ </a:t>
            </a:r>
            <a:r>
              <a:rPr lang="ru-RU" sz="1600" dirty="0" smtClean="0"/>
              <a:t>Р 51624 «Защита информации. </a:t>
            </a:r>
            <a:r>
              <a:rPr lang="ru-RU" sz="1600" dirty="0" smtClean="0"/>
              <a:t>Автоматизированные системы в защищенном исполнении. </a:t>
            </a:r>
            <a:r>
              <a:rPr lang="ru-RU" sz="1600" dirty="0" smtClean="0"/>
              <a:t>Общие требования» </a:t>
            </a:r>
            <a:endParaRPr lang="ru-RU" sz="1600" dirty="0" smtClean="0"/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/>
              <a:t>ГОСТ 34.602 «Информационная технология. Комплекс стандартов на автоматизированные системы. Техническое задание на создание автоматизированной системы</a:t>
            </a:r>
            <a:r>
              <a:rPr lang="ru-RU" sz="1600" dirty="0" smtClean="0"/>
              <a:t>»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/>
              <a:t>ГОСТ 34.601 «Информационная технология. Комплекс стандартов на автоматизированные системы. Автоматизированные системы. Стадии создания</a:t>
            </a:r>
            <a:r>
              <a:rPr lang="ru-RU" sz="1600" dirty="0" smtClean="0"/>
              <a:t>»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/>
              <a:t>ГОСТ </a:t>
            </a:r>
            <a:r>
              <a:rPr lang="ru-RU" sz="1600" dirty="0" smtClean="0"/>
              <a:t>Р ИСО/МЭК 27001 «Информационная технология. Методы и средства обеспечения безопасности. Системы менеджмента информационной безопасности. Требования</a:t>
            </a:r>
            <a:r>
              <a:rPr lang="ru-RU" sz="1600" dirty="0" smtClean="0"/>
              <a:t>»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/>
              <a:t>ГОСТ 34.201 «Информационная технология. Комплекс стандартов на автоматизированные системы. Виды, комплектность и обозначение документов при создании автоматизированных систем</a:t>
            </a:r>
            <a:r>
              <a:rPr lang="ru-RU" sz="1600" dirty="0" smtClean="0"/>
              <a:t>»</a:t>
            </a:r>
            <a:endParaRPr lang="ru-RU" sz="16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276872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Формирование требований к защите информации, содержащейся в информационной системе, осуществляется обладателем информации (заказчиком).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Формирование требований к защите информации, содержащейся в информационной системе, осуществляется с учетом :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512" y="332656"/>
            <a:ext cx="8712968" cy="187220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Требования к системе защиты персональных данных включаются в техническое задание на создание информационной системы персональных данных и (или) техническое задание (частное техническое задание) на создание системы защиты  информационной системы персональных </a:t>
            </a:r>
            <a:r>
              <a:rPr lang="ru-RU" sz="2000" dirty="0" smtClean="0">
                <a:solidFill>
                  <a:schemeClr val="tx1"/>
                </a:solidFill>
              </a:rPr>
              <a:t>данных.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2420888"/>
            <a:ext cx="741682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Содержание  ТЗ  должно включать: 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3212976"/>
            <a:ext cx="8712968" cy="35730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467544" y="3429000"/>
            <a:ext cx="828092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682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 задачи обеспечения защиты ПДН в информационной системе;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защищенности ИСПДн;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нормативных правовых актов, методических документов и национальных стандартов, которым должна соответствовать СЗ ИСПДн;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(схема) объектов защиты информационной системы;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68288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требования к мерам и средствам защиты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ПДН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применяемым в ИСПДн;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68288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требования к защите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ПДН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информационном взаимодействии с иными информационными системами и информационно-телекоммуникационными сетями, в том числе с информационными системами уполномоченного лица, а также при применении вычислительных ресурсов (мощностей), предоставляемых уполномоченным лицом для обработки информации;</a:t>
            </a:r>
          </a:p>
          <a:p>
            <a:pPr lvl="0" indent="268288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требования к обеспечивающим подсистемам , условиям функционирования ИСПДн и нормам безопасности.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16969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Решение вопросов управления </a:t>
            </a:r>
          </a:p>
          <a:p>
            <a:pPr algn="ctr"/>
            <a:endParaRPr lang="ru-RU" b="1" dirty="0" smtClean="0"/>
          </a:p>
          <a:p>
            <a:pPr indent="450850" algn="just"/>
            <a:r>
              <a:rPr lang="ru-RU" dirty="0" smtClean="0"/>
              <a:t>Важным аспектом поддержания требуемого уровня безопасности ПДн является решение вопросов управления обеспечением безопасности ПДн в динамике изменения обстановки и контроля эффективности защиты. </a:t>
            </a:r>
          </a:p>
          <a:p>
            <a:pPr indent="450850" algn="just"/>
            <a:r>
              <a:rPr lang="ru-RU" dirty="0" smtClean="0"/>
              <a:t>К вопросам управления относятся: </a:t>
            </a:r>
          </a:p>
          <a:p>
            <a:pPr indent="450850" algn="just">
              <a:buFont typeface="Arial" pitchFamily="34" charset="0"/>
              <a:buChar char="•"/>
            </a:pPr>
            <a:r>
              <a:rPr lang="ru-RU" dirty="0" smtClean="0"/>
              <a:t>распределение функций управления доступом к данным и их обработки между должностными лицами; </a:t>
            </a:r>
          </a:p>
          <a:p>
            <a:pPr indent="450850" algn="just">
              <a:buFont typeface="Arial" pitchFamily="34" charset="0"/>
              <a:buChar char="•"/>
            </a:pPr>
            <a:r>
              <a:rPr lang="ru-RU" dirty="0" smtClean="0"/>
              <a:t>определение порядка изменения правил доступа к защищаемой информации; </a:t>
            </a:r>
          </a:p>
          <a:p>
            <a:pPr indent="450850" algn="just">
              <a:buFont typeface="Arial" pitchFamily="34" charset="0"/>
              <a:buChar char="•"/>
            </a:pPr>
            <a:r>
              <a:rPr lang="ru-RU" dirty="0" smtClean="0"/>
              <a:t>определение порядка изменения правил доступа к резервируемым информационным и аппаратным ресурсам; </a:t>
            </a:r>
          </a:p>
          <a:p>
            <a:pPr indent="450850" algn="just">
              <a:buFont typeface="Arial" pitchFamily="34" charset="0"/>
              <a:buChar char="•"/>
            </a:pPr>
            <a:r>
              <a:rPr lang="ru-RU" dirty="0" smtClean="0"/>
              <a:t>определение порядка действий должностных лиц в случае возникновения нештатных ситуаций; </a:t>
            </a:r>
          </a:p>
          <a:p>
            <a:pPr indent="450850" algn="just">
              <a:buFont typeface="Arial" pitchFamily="34" charset="0"/>
              <a:buChar char="•"/>
            </a:pPr>
            <a:r>
              <a:rPr lang="ru-RU" dirty="0" smtClean="0"/>
              <a:t>определение порядка проведения контрольных мероприятий и действий по их результатам. </a:t>
            </a:r>
          </a:p>
          <a:p>
            <a:pPr indent="450850" algn="just"/>
            <a:r>
              <a:rPr lang="ru-RU" dirty="0" smtClean="0"/>
              <a:t>Контроль заключается в проверке выполнения требований нормативных документов по защите информации, а также в оценке обоснованности и эффективности принятых мер. Он может проводиться оператором или на договорной основе сторонними организациями, имеющими лицензии на деятельность по технической защите конфиденциальной информации.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332656"/>
            <a:ext cx="44726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Решение </a:t>
            </a:r>
            <a:r>
              <a:rPr lang="ru-RU" sz="2000" b="1" dirty="0" smtClean="0"/>
              <a:t>организационных  вопросов</a:t>
            </a:r>
            <a:endParaRPr lang="ru-RU" sz="2000" b="1" dirty="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836712"/>
            <a:ext cx="6480720" cy="22322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850" algn="just"/>
            <a:r>
              <a:rPr lang="ru-RU" dirty="0" smtClean="0">
                <a:solidFill>
                  <a:schemeClr val="tx1"/>
                </a:solidFill>
              </a:rPr>
              <a:t>Решение </a:t>
            </a:r>
            <a:r>
              <a:rPr lang="ru-RU" dirty="0" smtClean="0">
                <a:solidFill>
                  <a:schemeClr val="tx1"/>
                </a:solidFill>
              </a:rPr>
              <a:t>организационных </a:t>
            </a:r>
            <a:r>
              <a:rPr lang="ru-RU" dirty="0" smtClean="0">
                <a:solidFill>
                  <a:schemeClr val="tx1"/>
                </a:solidFill>
              </a:rPr>
              <a:t>вопросов обеспечения защиты ПДн должно предусматривать </a:t>
            </a:r>
            <a:r>
              <a:rPr lang="ru-RU" dirty="0" smtClean="0">
                <a:solidFill>
                  <a:schemeClr val="tx1"/>
                </a:solidFill>
              </a:rPr>
              <a:t>подготовку </a:t>
            </a:r>
            <a:r>
              <a:rPr lang="ru-RU" dirty="0" smtClean="0">
                <a:solidFill>
                  <a:schemeClr val="tx1"/>
                </a:solidFill>
              </a:rPr>
              <a:t>документации по вопросам обеспечения безопасности ПДн при их обработке в ИСПДн и эксплуатации </a:t>
            </a:r>
            <a:r>
              <a:rPr lang="ru-RU" dirty="0" smtClean="0">
                <a:solidFill>
                  <a:schemeClr val="tx1"/>
                </a:solidFill>
              </a:rPr>
              <a:t>СЗПДн, подготовку </a:t>
            </a:r>
            <a:r>
              <a:rPr lang="ru-RU" dirty="0" smtClean="0">
                <a:solidFill>
                  <a:schemeClr val="tx1"/>
                </a:solidFill>
              </a:rPr>
              <a:t>кадров, выделение необходимых финансовых и материальных средств, закупку и разработку программного и аппаратного обеспечения. </a:t>
            </a:r>
          </a:p>
        </p:txBody>
      </p:sp>
      <p:pic>
        <p:nvPicPr>
          <p:cNvPr id="6" name="Picture 2" descr="http://www.teknoitalia.ru/_mod_files/ce_images/articles/papk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6E2"/>
              </a:clrFrom>
              <a:clrTo>
                <a:srgbClr val="F7F6E2">
                  <a:alpha val="0"/>
                </a:srgbClr>
              </a:clrTo>
            </a:clrChange>
          </a:blip>
          <a:srcRect l="15475" t="1701" r="18449" b="1701"/>
          <a:stretch>
            <a:fillRect/>
          </a:stretch>
        </p:blipFill>
        <p:spPr bwMode="auto">
          <a:xfrm>
            <a:off x="6876256" y="0"/>
            <a:ext cx="2267744" cy="6858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3212976"/>
            <a:ext cx="6408712" cy="345638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Организационно-распорядительные и эксплуатационные документы :</a:t>
            </a:r>
          </a:p>
          <a:p>
            <a:pPr marL="630238" indent="441325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Акты,</a:t>
            </a:r>
          </a:p>
          <a:p>
            <a:pPr marL="630238" indent="441325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Приказы,</a:t>
            </a:r>
          </a:p>
          <a:p>
            <a:pPr marL="630238" indent="441325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Положения,</a:t>
            </a:r>
          </a:p>
          <a:p>
            <a:pPr marL="630238" indent="441325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Перечни,</a:t>
            </a:r>
          </a:p>
          <a:p>
            <a:pPr marL="630238" indent="441325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Инструкции,</a:t>
            </a:r>
          </a:p>
          <a:p>
            <a:pPr marL="630238" indent="441325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Уведомления,</a:t>
            </a:r>
          </a:p>
          <a:p>
            <a:pPr marL="630238" indent="441325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Соглашения,</a:t>
            </a:r>
          </a:p>
          <a:p>
            <a:pPr marL="630238" indent="441325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Книги и журналы учета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51520" y="548680"/>
            <a:ext cx="2160240" cy="86409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Акт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27784" y="332656"/>
            <a:ext cx="6264696" cy="12961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Информационного обследования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Определения уровня защищенности ИСПДн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Ввода в эксплуатацию СЗИ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Ввода в эксплуатацию СКЗИ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Акт выполненных работ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2924944"/>
            <a:ext cx="2160240" cy="86409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Приказ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27784" y="1772816"/>
            <a:ext cx="6264696" cy="35283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7303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назначении комиссии по информационному обследованию и определению уровня защищенности ИСПДн</a:t>
            </a:r>
            <a:endParaRPr lang="ru-RU" sz="1600" dirty="0" smtClean="0">
              <a:solidFill>
                <a:schemeClr val="tx1"/>
              </a:solidFill>
            </a:endParaRPr>
          </a:p>
          <a:p>
            <a:pPr indent="17303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</a:t>
            </a:r>
            <a:r>
              <a:rPr lang="ru-RU" sz="1600" dirty="0" smtClean="0">
                <a:solidFill>
                  <a:schemeClr val="tx1"/>
                </a:solidFill>
              </a:rPr>
              <a:t>назначении  ответственного за организацию обработки персональных </a:t>
            </a:r>
            <a:r>
              <a:rPr lang="ru-RU" sz="1600" dirty="0" smtClean="0">
                <a:solidFill>
                  <a:schemeClr val="tx1"/>
                </a:solidFill>
              </a:rPr>
              <a:t>данных</a:t>
            </a:r>
          </a:p>
          <a:p>
            <a:pPr indent="17303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Об организации работ по защите ПДн</a:t>
            </a:r>
          </a:p>
          <a:p>
            <a:pPr indent="17303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назначении контролируемой зоны ИСПДн</a:t>
            </a:r>
          </a:p>
          <a:p>
            <a:pPr indent="17303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назначении администратора </a:t>
            </a:r>
            <a:r>
              <a:rPr lang="ru-RU" sz="1600" dirty="0" smtClean="0">
                <a:solidFill>
                  <a:schemeClr val="tx1"/>
                </a:solidFill>
              </a:rPr>
              <a:t>информационной </a:t>
            </a:r>
            <a:r>
              <a:rPr lang="ru-RU" sz="1600" dirty="0" smtClean="0">
                <a:solidFill>
                  <a:schemeClr val="tx1"/>
                </a:solidFill>
              </a:rPr>
              <a:t>безопасности</a:t>
            </a:r>
          </a:p>
          <a:p>
            <a:pPr indent="17303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</a:t>
            </a:r>
            <a:r>
              <a:rPr lang="ru-RU" sz="1600" dirty="0" smtClean="0">
                <a:solidFill>
                  <a:schemeClr val="tx1"/>
                </a:solidFill>
              </a:rPr>
              <a:t>введении режима обработки </a:t>
            </a:r>
            <a:r>
              <a:rPr lang="ru-RU" sz="1600" dirty="0" smtClean="0">
                <a:solidFill>
                  <a:schemeClr val="tx1"/>
                </a:solidFill>
              </a:rPr>
              <a:t>и защиты ПДн</a:t>
            </a:r>
            <a:endParaRPr lang="ru-RU" sz="1600" dirty="0" smtClean="0">
              <a:solidFill>
                <a:schemeClr val="tx1"/>
              </a:solidFill>
            </a:endParaRPr>
          </a:p>
          <a:p>
            <a:pPr indent="17303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назначении ответственных за обработку ПДн</a:t>
            </a:r>
          </a:p>
          <a:p>
            <a:pPr indent="17303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назначении </a:t>
            </a:r>
            <a:r>
              <a:rPr lang="ru-RU" sz="1600" dirty="0" smtClean="0">
                <a:solidFill>
                  <a:schemeClr val="tx1"/>
                </a:solidFill>
              </a:rPr>
              <a:t>ответственных лиц по работе с шифровальными (криптографическими) </a:t>
            </a:r>
            <a:r>
              <a:rPr lang="ru-RU" sz="1600" dirty="0" smtClean="0">
                <a:solidFill>
                  <a:schemeClr val="tx1"/>
                </a:solidFill>
              </a:rPr>
              <a:t>средствами</a:t>
            </a:r>
          </a:p>
          <a:p>
            <a:pPr indent="17303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вводе в эксплуатацию  ИСПДн</a:t>
            </a:r>
          </a:p>
        </p:txBody>
      </p:sp>
      <p:sp>
        <p:nvSpPr>
          <p:cNvPr id="6" name="Овал 5"/>
          <p:cNvSpPr/>
          <p:nvPr/>
        </p:nvSpPr>
        <p:spPr>
          <a:xfrm>
            <a:off x="251520" y="5589240"/>
            <a:ext cx="2160240" cy="86409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Положение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27784" y="5445224"/>
            <a:ext cx="6264696" cy="11521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порядке организации и проведения работ по защите ПДн в ИСПДн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 порядке </a:t>
            </a:r>
            <a:r>
              <a:rPr lang="ru-RU" sz="1600" dirty="0" smtClean="0">
                <a:solidFill>
                  <a:schemeClr val="tx1"/>
                </a:solidFill>
              </a:rPr>
              <a:t>обработки </a:t>
            </a:r>
            <a:r>
              <a:rPr lang="ru-RU" sz="1600" dirty="0" smtClean="0">
                <a:solidFill>
                  <a:schemeClr val="tx1"/>
                </a:solidFill>
              </a:rPr>
              <a:t>ПДн без </a:t>
            </a:r>
            <a:r>
              <a:rPr lang="ru-RU" sz="1600" dirty="0" smtClean="0">
                <a:solidFill>
                  <a:schemeClr val="tx1"/>
                </a:solidFill>
              </a:rPr>
              <a:t>использования средств автоматизации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51520" y="836712"/>
            <a:ext cx="2160240" cy="86409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Перечень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260648"/>
            <a:ext cx="6264696" cy="20162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Информационных систем </a:t>
            </a:r>
            <a:r>
              <a:rPr lang="ru-RU" sz="1600" dirty="0" smtClean="0">
                <a:solidFill>
                  <a:schemeClr val="tx1"/>
                </a:solidFill>
              </a:rPr>
              <a:t>персональных </a:t>
            </a:r>
            <a:r>
              <a:rPr lang="ru-RU" sz="1600" dirty="0" smtClean="0">
                <a:solidFill>
                  <a:schemeClr val="tx1"/>
                </a:solidFill>
              </a:rPr>
              <a:t>данных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Персональных данных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Должностей, </a:t>
            </a:r>
            <a:r>
              <a:rPr lang="ru-RU" sz="1600" dirty="0" smtClean="0">
                <a:solidFill>
                  <a:schemeClr val="tx1"/>
                </a:solidFill>
              </a:rPr>
              <a:t>ответственных за проведение мероприятий по обезличиванию обрабатываемых персональных </a:t>
            </a:r>
            <a:r>
              <a:rPr lang="ru-RU" sz="1600" dirty="0" smtClean="0">
                <a:solidFill>
                  <a:schemeClr val="tx1"/>
                </a:solidFill>
              </a:rPr>
              <a:t>данных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Должностей, </a:t>
            </a:r>
            <a:r>
              <a:rPr lang="ru-RU" sz="1600" dirty="0" smtClean="0">
                <a:solidFill>
                  <a:schemeClr val="tx1"/>
                </a:solidFill>
              </a:rPr>
              <a:t>замещение которых предусматривает осуществление обработки персональных данных либо осуществление доступа к персональным данным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1520" y="4005064"/>
            <a:ext cx="2160240" cy="86409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Инструкция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7784" y="2420888"/>
            <a:ext cx="6264696" cy="41044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Рассмотрения запросов субъектов ПДн или их представителей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Осуществления внутреннего контроля соответствия обработки ПДн требованиям к их защите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Работы с обезличенными данными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Ответственного за организацию обработки ПДн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Пользователя ИСПДн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 организации </a:t>
            </a:r>
            <a:r>
              <a:rPr lang="ru-RU" sz="1600" dirty="0" smtClean="0">
                <a:solidFill>
                  <a:schemeClr val="tx1"/>
                </a:solidFill>
              </a:rPr>
              <a:t>антивирусной защиты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 организации </a:t>
            </a:r>
            <a:r>
              <a:rPr lang="ru-RU" sz="1600" dirty="0" smtClean="0">
                <a:solidFill>
                  <a:schemeClr val="tx1"/>
                </a:solidFill>
              </a:rPr>
              <a:t>парольной защиты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 разграничению </a:t>
            </a:r>
            <a:r>
              <a:rPr lang="ru-RU" sz="1600" dirty="0" smtClean="0">
                <a:solidFill>
                  <a:schemeClr val="tx1"/>
                </a:solidFill>
              </a:rPr>
              <a:t>доступа пользователя к средствам защиты и информационным ресурсам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 физической </a:t>
            </a:r>
            <a:r>
              <a:rPr lang="ru-RU" sz="1600" dirty="0" smtClean="0">
                <a:solidFill>
                  <a:schemeClr val="tx1"/>
                </a:solidFill>
              </a:rPr>
              <a:t>охране </a:t>
            </a:r>
            <a:r>
              <a:rPr lang="ru-RU" sz="1600" dirty="0" smtClean="0">
                <a:solidFill>
                  <a:schemeClr val="tx1"/>
                </a:solidFill>
              </a:rPr>
              <a:t>ИСПДн, </a:t>
            </a:r>
            <a:r>
              <a:rPr lang="ru-RU" sz="1600" dirty="0" smtClean="0">
                <a:solidFill>
                  <a:schemeClr val="tx1"/>
                </a:solidFill>
              </a:rPr>
              <a:t>контролю доступа </a:t>
            </a:r>
            <a:r>
              <a:rPr lang="ru-RU" sz="1600" dirty="0" smtClean="0">
                <a:solidFill>
                  <a:schemeClr val="tx1"/>
                </a:solidFill>
              </a:rPr>
              <a:t>к ее компонентам</a:t>
            </a:r>
            <a:endParaRPr lang="ru-RU" sz="1600" dirty="0" smtClean="0">
              <a:solidFill>
                <a:schemeClr val="tx1"/>
              </a:solidFill>
            </a:endParaRP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 учету </a:t>
            </a:r>
            <a:r>
              <a:rPr lang="ru-RU" sz="1600" dirty="0" smtClean="0">
                <a:solidFill>
                  <a:schemeClr val="tx1"/>
                </a:solidFill>
              </a:rPr>
              <a:t>носителей, регистрации их выдачи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Резервного копирования </a:t>
            </a:r>
            <a:r>
              <a:rPr lang="ru-RU" sz="1600" dirty="0" smtClean="0">
                <a:solidFill>
                  <a:schemeClr val="tx1"/>
                </a:solidFill>
              </a:rPr>
              <a:t>данных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2008" y="2996952"/>
            <a:ext cx="2483768" cy="172819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Соглашения, обязательства,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уведомления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27784" y="144016"/>
            <a:ext cx="6336704" cy="65973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типовое обя</a:t>
            </a:r>
            <a:r>
              <a:rPr lang="ru-RU" dirty="0" smtClean="0">
                <a:solidFill>
                  <a:schemeClr val="tx1"/>
                </a:solidFill>
              </a:rPr>
              <a:t>зательство сотрудника о неразглашении конфиденциальной информации (приложение к трудовому договору)</a:t>
            </a:r>
          </a:p>
          <a:p>
            <a:pPr lvl="0"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типовое обязательство сотрудника, </a:t>
            </a:r>
            <a:r>
              <a:rPr lang="ru-RU" dirty="0" smtClean="0">
                <a:solidFill>
                  <a:schemeClr val="tx1"/>
                </a:solidFill>
              </a:rPr>
              <a:t>непосредственно </a:t>
            </a:r>
            <a:r>
              <a:rPr lang="ru-RU" dirty="0" smtClean="0">
                <a:solidFill>
                  <a:schemeClr val="tx1"/>
                </a:solidFill>
              </a:rPr>
              <a:t>осуществляющего </a:t>
            </a:r>
            <a:r>
              <a:rPr lang="ru-RU" dirty="0" smtClean="0">
                <a:solidFill>
                  <a:schemeClr val="tx1"/>
                </a:solidFill>
              </a:rPr>
              <a:t>обработку ПДн, в случае расторжения с ним трудового договора, прекратить обработку ПДн, ставших известными ему в связи с исполнением должностных обязанностей;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типовая форма разъяснения субъекту ПДн юридических последствий отказа предоставить свои ПДн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типовая </a:t>
            </a:r>
            <a:r>
              <a:rPr lang="ru-RU" dirty="0" smtClean="0">
                <a:solidFill>
                  <a:schemeClr val="tx1"/>
                </a:solidFill>
              </a:rPr>
              <a:t>форма согласия на обработку ПДн субъектов ПДн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типовая </a:t>
            </a:r>
            <a:r>
              <a:rPr lang="ru-RU" dirty="0" smtClean="0">
                <a:solidFill>
                  <a:schemeClr val="tx1"/>
                </a:solidFill>
              </a:rPr>
              <a:t>форма </a:t>
            </a:r>
            <a:r>
              <a:rPr lang="ru-RU" dirty="0" smtClean="0">
                <a:solidFill>
                  <a:schemeClr val="tx1"/>
                </a:solidFill>
              </a:rPr>
              <a:t>уведомления работника </a:t>
            </a:r>
            <a:r>
              <a:rPr lang="ru-RU" dirty="0" smtClean="0">
                <a:solidFill>
                  <a:schemeClr val="tx1"/>
                </a:solidFill>
              </a:rPr>
              <a:t>о получении его персональных данных от третьих лиц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типовая форма согласия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работника на получение работодателем персональных данных от третьих лиц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типовая форма </a:t>
            </a:r>
            <a:r>
              <a:rPr lang="ru-RU" dirty="0" smtClean="0">
                <a:solidFill>
                  <a:schemeClr val="tx1"/>
                </a:solidFill>
              </a:rPr>
              <a:t>отзыва </a:t>
            </a:r>
            <a:r>
              <a:rPr lang="ru-RU" dirty="0" smtClean="0">
                <a:solidFill>
                  <a:schemeClr val="tx1"/>
                </a:solidFill>
              </a:rPr>
              <a:t>работником согласия на обработку персональных </a:t>
            </a:r>
            <a:r>
              <a:rPr lang="ru-RU" dirty="0" smtClean="0">
                <a:solidFill>
                  <a:schemeClr val="tx1"/>
                </a:solidFill>
              </a:rPr>
              <a:t>данных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уведомление уполномоченному органу </a:t>
            </a:r>
            <a:r>
              <a:rPr lang="ru-RU" dirty="0" smtClean="0">
                <a:solidFill>
                  <a:schemeClr val="tx1"/>
                </a:solidFill>
              </a:rPr>
              <a:t>по защите прав субъектов ПДн </a:t>
            </a:r>
            <a:r>
              <a:rPr lang="ru-RU" dirty="0" smtClean="0">
                <a:solidFill>
                  <a:schemeClr val="tx1"/>
                </a:solidFill>
              </a:rPr>
              <a:t>об </a:t>
            </a:r>
            <a:r>
              <a:rPr lang="ru-RU" dirty="0" smtClean="0">
                <a:solidFill>
                  <a:schemeClr val="tx1"/>
                </a:solidFill>
              </a:rPr>
              <a:t>обработке (намерении осуществлять обработку) ПДн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51520" y="3140968"/>
            <a:ext cx="1944216" cy="86409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Журналы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11760" y="332656"/>
            <a:ext cx="6480720" cy="626469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smtClean="0">
                <a:solidFill>
                  <a:schemeClr val="tx1"/>
                </a:solidFill>
              </a:rPr>
              <a:t>учета </a:t>
            </a:r>
            <a:r>
              <a:rPr lang="ru-RU" dirty="0" smtClean="0">
                <a:solidFill>
                  <a:schemeClr val="tx1"/>
                </a:solidFill>
              </a:rPr>
              <a:t>обращений субъектов ПДн о выполнении их законных прав </a:t>
            </a:r>
            <a:endParaRPr lang="ru-RU" dirty="0" smtClean="0">
              <a:solidFill>
                <a:schemeClr val="tx1"/>
              </a:solidFill>
            </a:endParaRP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smtClean="0">
                <a:solidFill>
                  <a:schemeClr val="tx1"/>
                </a:solidFill>
              </a:rPr>
              <a:t>ознакомления работников с требованиями действующих нормативно-правовых и руководящих </a:t>
            </a:r>
            <a:r>
              <a:rPr lang="ru-RU" dirty="0" smtClean="0">
                <a:solidFill>
                  <a:schemeClr val="tx1"/>
                </a:solidFill>
              </a:rPr>
              <a:t>документов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smtClean="0">
                <a:solidFill>
                  <a:schemeClr val="tx1"/>
                </a:solidFill>
              </a:rPr>
              <a:t>учета средств защиты </a:t>
            </a:r>
            <a:r>
              <a:rPr lang="ru-RU" dirty="0" smtClean="0">
                <a:solidFill>
                  <a:schemeClr val="tx1"/>
                </a:solidFill>
              </a:rPr>
              <a:t>информации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учета паролей пользователя </a:t>
            </a:r>
            <a:r>
              <a:rPr lang="ru-RU" dirty="0" smtClean="0">
                <a:solidFill>
                  <a:schemeClr val="tx1"/>
                </a:solidFill>
              </a:rPr>
              <a:t>ИС</a:t>
            </a:r>
            <a:r>
              <a:rPr lang="ru-RU" dirty="0" smtClean="0">
                <a:solidFill>
                  <a:schemeClr val="tx1"/>
                </a:solidFill>
              </a:rPr>
              <a:t> ПДн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учета </a:t>
            </a:r>
            <a:r>
              <a:rPr lang="ru-RU" dirty="0" smtClean="0">
                <a:solidFill>
                  <a:schemeClr val="tx1"/>
                </a:solidFill>
              </a:rPr>
              <a:t>персональных  идентификаторов</a:t>
            </a:r>
            <a:endParaRPr lang="ru-RU" dirty="0" smtClean="0">
              <a:solidFill>
                <a:schemeClr val="tx1"/>
              </a:solidFill>
            </a:endParaRP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учета резервирования и </a:t>
            </a:r>
            <a:r>
              <a:rPr lang="ru-RU" dirty="0" smtClean="0">
                <a:solidFill>
                  <a:schemeClr val="tx1"/>
                </a:solidFill>
              </a:rPr>
              <a:t>восстановления </a:t>
            </a:r>
            <a:r>
              <a:rPr lang="ru-RU" dirty="0" smtClean="0">
                <a:solidFill>
                  <a:schemeClr val="tx1"/>
                </a:solidFill>
              </a:rPr>
              <a:t>ПДн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smtClean="0">
                <a:solidFill>
                  <a:schemeClr val="tx1"/>
                </a:solidFill>
              </a:rPr>
              <a:t>учета выдачи материальных носителей ПДн</a:t>
            </a:r>
            <a:endParaRPr lang="ru-RU" dirty="0" smtClean="0">
              <a:solidFill>
                <a:schemeClr val="tx1"/>
              </a:solidFill>
            </a:endParaRP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учета уничтожения материальных </a:t>
            </a:r>
            <a:r>
              <a:rPr lang="ru-RU" dirty="0" smtClean="0">
                <a:solidFill>
                  <a:schemeClr val="tx1"/>
                </a:solidFill>
              </a:rPr>
              <a:t>носителей </a:t>
            </a:r>
            <a:r>
              <a:rPr lang="ru-RU" dirty="0" smtClean="0">
                <a:solidFill>
                  <a:schemeClr val="tx1"/>
                </a:solidFill>
              </a:rPr>
              <a:t>ПДн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smtClean="0">
                <a:solidFill>
                  <a:schemeClr val="tx1"/>
                </a:solidFill>
              </a:rPr>
              <a:t>учета ключей от </a:t>
            </a:r>
            <a:r>
              <a:rPr lang="ru-RU" dirty="0" smtClean="0">
                <a:solidFill>
                  <a:schemeClr val="tx1"/>
                </a:solidFill>
              </a:rPr>
              <a:t>помещений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smtClean="0">
                <a:solidFill>
                  <a:schemeClr val="tx1"/>
                </a:solidFill>
              </a:rPr>
              <a:t>учета ключей от </a:t>
            </a:r>
            <a:r>
              <a:rPr lang="ru-RU" dirty="0" smtClean="0">
                <a:solidFill>
                  <a:schemeClr val="tx1"/>
                </a:solidFill>
              </a:rPr>
              <a:t>сейфов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Аппаратный журнал учета эксплуатации криптосредств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smtClean="0">
                <a:solidFill>
                  <a:schemeClr val="tx1"/>
                </a:solidFill>
              </a:rPr>
              <a:t>учета пользователей </a:t>
            </a:r>
            <a:r>
              <a:rPr lang="ru-RU" dirty="0" smtClean="0">
                <a:solidFill>
                  <a:schemeClr val="tx1"/>
                </a:solidFill>
              </a:rPr>
              <a:t>криптосредств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err="1" smtClean="0">
                <a:solidFill>
                  <a:schemeClr val="tx1"/>
                </a:solidFill>
              </a:rPr>
              <a:t>поэкземплярного</a:t>
            </a:r>
            <a:r>
              <a:rPr lang="ru-RU" dirty="0" smtClean="0">
                <a:solidFill>
                  <a:schemeClr val="tx1"/>
                </a:solidFill>
              </a:rPr>
              <a:t> учета криптосредств</a:t>
            </a:r>
            <a:endParaRPr lang="ru-RU" dirty="0" smtClean="0">
              <a:solidFill>
                <a:schemeClr val="tx1"/>
              </a:solidFill>
            </a:endParaRP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smtClean="0">
                <a:solidFill>
                  <a:schemeClr val="tx1"/>
                </a:solidFill>
              </a:rPr>
              <a:t>учета проверок</a:t>
            </a:r>
          </a:p>
          <a:p>
            <a:pPr indent="268288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Журнал </a:t>
            </a:r>
            <a:r>
              <a:rPr lang="ru-RU" dirty="0" smtClean="0">
                <a:solidFill>
                  <a:schemeClr val="tx1"/>
                </a:solidFill>
              </a:rPr>
              <a:t>по </a:t>
            </a:r>
            <a:r>
              <a:rPr lang="ru-RU" dirty="0" smtClean="0">
                <a:solidFill>
                  <a:schemeClr val="tx1"/>
                </a:solidFill>
              </a:rPr>
              <a:t>учету мероприятий по </a:t>
            </a:r>
            <a:r>
              <a:rPr lang="ru-RU" dirty="0" smtClean="0">
                <a:solidFill>
                  <a:schemeClr val="tx1"/>
                </a:solidFill>
              </a:rPr>
              <a:t>контролю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2008" y="1844824"/>
            <a:ext cx="2555776" cy="115212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Прочие документы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99792" y="260648"/>
            <a:ext cx="6264696" cy="42484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План мероприятий по обеспечению защиты ПДн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Частная </a:t>
            </a:r>
            <a:r>
              <a:rPr lang="ru-RU" dirty="0" smtClean="0">
                <a:solidFill>
                  <a:schemeClr val="tx1"/>
                </a:solidFill>
              </a:rPr>
              <a:t>модель угроз безопасности ПДн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Аналитическое </a:t>
            </a:r>
            <a:r>
              <a:rPr lang="ru-RU" dirty="0" smtClean="0">
                <a:solidFill>
                  <a:schemeClr val="tx1"/>
                </a:solidFill>
              </a:rPr>
              <a:t>обоснование создания (модернизации) системы защиты ИСПДн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Техническое задание на создание (модернизацию) системы защиты ИСПДн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Технический проект создания (модернизации) системы защиты ИСПДн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Заключение об эффективности принятых мер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Технический паспорт ИСПДН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Лицензии и сертификаты на СКЗИ и СЗИ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Разрешительная система доступа к ПДн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Описание технологического процесса обработки информации</a:t>
            </a:r>
          </a:p>
          <a:p>
            <a:pPr marL="95250" indent="2667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План внутренних проверок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4653136"/>
            <a:ext cx="8640960" cy="2132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850" algn="just"/>
            <a:r>
              <a:rPr lang="ru-RU" b="1" dirty="0" smtClean="0"/>
              <a:t>Для  функционирующих  ИСПДн  доработка (модернизация) СЗПДн должна проводиться в том случае, если: </a:t>
            </a:r>
          </a:p>
          <a:p>
            <a:pPr indent="450850" algn="just">
              <a:buFont typeface="Arial" pitchFamily="34" charset="0"/>
              <a:buChar char="•"/>
            </a:pPr>
            <a:r>
              <a:rPr lang="ru-RU" dirty="0" smtClean="0"/>
              <a:t>изменился состав или структура самой ИСПДн или технические особенности ее построения (изменился состав или структура программного обеспечения, технических средств обработки ПДн, топологии ИСПДн); </a:t>
            </a:r>
          </a:p>
          <a:p>
            <a:pPr indent="450850" algn="just">
              <a:buFont typeface="Arial" pitchFamily="34" charset="0"/>
              <a:buChar char="•"/>
            </a:pPr>
            <a:r>
              <a:rPr lang="ru-RU" dirty="0" smtClean="0"/>
              <a:t>изменился состав угроз безопасности ПДн в ИСПДн; </a:t>
            </a:r>
          </a:p>
          <a:p>
            <a:pPr indent="450850" algn="just">
              <a:buFont typeface="Arial" pitchFamily="34" charset="0"/>
              <a:buChar char="•"/>
            </a:pPr>
            <a:r>
              <a:rPr lang="ru-RU" dirty="0" smtClean="0"/>
              <a:t>изменился </a:t>
            </a:r>
            <a:r>
              <a:rPr lang="ru-RU" dirty="0" smtClean="0"/>
              <a:t>уровень защищенности ИСПДн</a:t>
            </a:r>
            <a:r>
              <a:rPr lang="ru-RU" dirty="0" smtClean="0"/>
              <a:t>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gomelraton.com/sites/default/files/pictures/info_rez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060848"/>
            <a:ext cx="3226913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2230" y="260648"/>
            <a:ext cx="2484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Правительство России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556792"/>
            <a:ext cx="8712968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Постановление от 15 сентября 2008 г. N 687 «Об утверждении Положения об особенностях обработки персональных данных, осуществляемой без использования средств автоматизации»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276872"/>
            <a:ext cx="8712968" cy="9361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Постановление от 4 марта 2010 г. N 125 «О перечне персональных данных, записываемых на электронные носители информации, содержащиеся в основных документах, удостоверяющих личность гражданина Российской Федерации, по которым граждане Российской Федерации осуществляют выезд из Российской Федерации и въезд в Российскую Федерацию»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4509120"/>
            <a:ext cx="8712968" cy="14401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Постановление от 18 сентября 2012 г. N 940 «Об утверждении правил согласования проектов решений ассоциаций, союзов и иных объединений операторов об определении дополнительных угроз безопасности персональных данных, актуальных при обработке персональных данных в информационных системах персональных данных, эксплуатируемых при осуществлении определенных видов деятельности членами таких ассоциаций, союзов и иных объединений операторов, с Федеральной службой безопасности Российской Федерации и Федеральной службой по техническому и экспортному контролю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6093296"/>
            <a:ext cx="8712968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Постановление от 1 ноября 2012 г. N 1119 «Об утверждении требований к защите персональных данных при их обработке в информационных системах персональных данных»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692696"/>
            <a:ext cx="8712968" cy="7200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Постановление от 6 июля 2008 г. N 512 «Об утверждении требований к материальным носителям биометрических персональных данных и технологиям хранения таких данных вне информационных систем персональных данных»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3356992"/>
            <a:ext cx="8712968" cy="10081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Постановление от 21 марта 2012 г. N 211 «Об утверждении перечня мер, направленных на обеспечение выполнения обязанностей, предусмотренных федеральным законом "О персональных данных" и принятыми в соответствии с ним нормативными правовыми актами, операторами, являющимися государственными или муниципальными органами»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90713" y="260648"/>
            <a:ext cx="1628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ФСТЭК России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484784"/>
            <a:ext cx="8712968" cy="7200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Приказ ФСТЭК России от 18 февраля 2013 г. N 21 «Об утверждении Состава и содержания организационных и технических мер по обеспечению безопасности персональных данных при их обработке в информационных системах персональных данных»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348880"/>
            <a:ext cx="8712968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Базовая модель угроз безопасности персональных данных при их обработке в информационных системах персональных данных (выписка). ФСТЭК России, 2008 год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692696"/>
            <a:ext cx="8712968" cy="7200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Приказ ФСТЭК России от 11 февраля 2013 г. N </a:t>
            </a:r>
            <a:r>
              <a:rPr lang="ru-RU" sz="1400" dirty="0" smtClean="0">
                <a:solidFill>
                  <a:schemeClr val="tx1"/>
                </a:solidFill>
              </a:rPr>
              <a:t>17 «Об </a:t>
            </a:r>
            <a:r>
              <a:rPr lang="ru-RU" sz="1400" dirty="0">
                <a:solidFill>
                  <a:schemeClr val="tx1"/>
                </a:solidFill>
              </a:rPr>
              <a:t>утверждении Требований о защите информации, не составляющей государственную тайну, содержащейся в государственных информационных </a:t>
            </a:r>
            <a:r>
              <a:rPr lang="ru-RU" sz="1400" dirty="0" smtClean="0">
                <a:solidFill>
                  <a:schemeClr val="tx1"/>
                </a:solidFill>
              </a:rPr>
              <a:t>системах»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3068960"/>
            <a:ext cx="8712968" cy="6480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Методика определения актуальных угроз безопасности персональных данных при их обработке в информационных системах персональных данных. ФСТЭК России, 2008 год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18151" y="3923764"/>
            <a:ext cx="137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ФСБ России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5733256"/>
            <a:ext cx="8712968" cy="79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Методические рекомендации по обеспечению с помощью криптосредств безопасности персональных данных при их обработке в информационных системах персональных данных с использованием средств автоматизации. ФСБ России, 21 февраля 2008 г, </a:t>
            </a:r>
            <a:r>
              <a:rPr lang="ru-RU" sz="1400" dirty="0" err="1">
                <a:solidFill>
                  <a:schemeClr val="tx1"/>
                </a:solidFill>
              </a:rPr>
              <a:t>No</a:t>
            </a:r>
            <a:r>
              <a:rPr lang="ru-RU" sz="1400" dirty="0">
                <a:solidFill>
                  <a:schemeClr val="tx1"/>
                </a:solidFill>
              </a:rPr>
              <a:t> 149/5-144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4437112"/>
            <a:ext cx="8712968" cy="11521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Типовые требования по организации и обеспечению функционирования шифровальных (криптографических) средств, предназначенных для защиты информации, не содержащей сведений, составляющих государственную тайну, в случае их использования для обеспечения безопасности персональных данных при их обработке в информационных системах персональных данных. ФСБ России, 21 февраля 2008 г. , </a:t>
            </a:r>
            <a:r>
              <a:rPr lang="ru-RU" sz="1400" dirty="0" smtClean="0">
                <a:solidFill>
                  <a:schemeClr val="tx1"/>
                </a:solidFill>
              </a:rPr>
              <a:t>№ </a:t>
            </a:r>
            <a:r>
              <a:rPr lang="ru-RU" sz="1400" dirty="0">
                <a:solidFill>
                  <a:schemeClr val="tx1"/>
                </a:solidFill>
              </a:rPr>
              <a:t>149/6/6-622;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7882" y="260648"/>
            <a:ext cx="2433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err="1" smtClean="0"/>
              <a:t>Роскомнадзор</a:t>
            </a:r>
            <a:r>
              <a:rPr lang="ru-RU" b="1" dirty="0" smtClean="0"/>
              <a:t> России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916832"/>
            <a:ext cx="8712968" cy="8640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Приказ Федеральной службы по надзору в сфере связи и массовых коммуникаций от 17 июля 2008 г. № 08 “Об утверждении образца формы уведомления об обработке персональных данных”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3068960"/>
            <a:ext cx="8712968" cy="108012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Приказ </a:t>
            </a:r>
            <a:r>
              <a:rPr lang="ru-RU" sz="1600" dirty="0" err="1">
                <a:solidFill>
                  <a:schemeClr val="tx1"/>
                </a:solidFill>
              </a:rPr>
              <a:t>Роскомнадзора</a:t>
            </a:r>
            <a:r>
              <a:rPr lang="ru-RU" sz="1600" dirty="0">
                <a:solidFill>
                  <a:schemeClr val="tx1"/>
                </a:solidFill>
              </a:rPr>
              <a:t> от 19 августа 2011 г. №706 "Об утверждении Рекомендаций по заполнению образца формы уведомления об обработке (о намерении осуществлять обработку) персональных данных"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764704"/>
            <a:ext cx="8712968" cy="9361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Приказ Федеральной службы по надзору в сфере массовых коммуникаций, связи и охраны культурного наследия от 28 марта 2008 г. N 154 "Об утверждении Положения о ведении реестра операторов, осуществляющих обработку персональных данных"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4365104"/>
            <a:ext cx="8712968" cy="10081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Приказ Федеральной службы по надзору в сфере связи, информационных технологий и массовых коммуникаций (</a:t>
            </a:r>
            <a:r>
              <a:rPr lang="ru-RU" sz="1600" dirty="0" err="1">
                <a:solidFill>
                  <a:schemeClr val="tx1"/>
                </a:solidFill>
              </a:rPr>
              <a:t>Роскомнадзор</a:t>
            </a:r>
            <a:r>
              <a:rPr lang="ru-RU" sz="1600" dirty="0">
                <a:solidFill>
                  <a:schemeClr val="tx1"/>
                </a:solidFill>
              </a:rPr>
              <a:t>) от 5 сентября 2013 г. N 996 "Об утверждении требований и методов по обезличиванию персональных данных"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5589240"/>
            <a:ext cx="8712968" cy="10081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План проведения плановых проверок юридических лиц (их филиалов, представительств, обособленных структурных подразделений) и индивидуальных предпринимателей на 20ХХ год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683568" y="273422"/>
            <a:ext cx="77768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Основные принципы построения систем обеспечения безопасности персональных данных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23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8" name="Picture 2" descr="http://zpdn-day.ru/images/img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/>
          <a:stretch>
            <a:fillRect/>
          </a:stretch>
        </p:blipFill>
        <p:spPr bwMode="auto">
          <a:xfrm>
            <a:off x="640728" y="1054057"/>
            <a:ext cx="7747696" cy="5615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04664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Построение системы защиты персональных данных</a:t>
            </a:r>
            <a:endParaRPr lang="ru-RU" b="1" dirty="0"/>
          </a:p>
        </p:txBody>
      </p:sp>
      <p:pic>
        <p:nvPicPr>
          <p:cNvPr id="46082" name="Picture 2" descr="http://www.kazan.it.ru/common/img/uploaded/it_img/personal_dat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072718"/>
            <a:ext cx="6624736" cy="548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1520" y="908720"/>
            <a:ext cx="5832648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оценку обстановки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32656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Построение системы защиты персональных данных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1340768"/>
            <a:ext cx="5832648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обоснование требований по обеспечению безопасности ПДн и формулирование задач защиты ПДн</a:t>
            </a:r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1844824"/>
            <a:ext cx="5832648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разработку замысла обеспечения безопасности ПДн</a:t>
            </a:r>
            <a:endParaRPr lang="ru-RU" sz="1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2348880"/>
            <a:ext cx="5832648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обоснование требований по обеспечению безопасности ПДн и формулирование задач защиты и замыслом защиты</a:t>
            </a:r>
            <a:endParaRPr lang="ru-RU" sz="1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2852936"/>
            <a:ext cx="5832648" cy="64807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решение вопросов управления обеспечением безопасности ПДн в динамике изменения обстановки и контроля эффективности защиты</a:t>
            </a:r>
            <a:endParaRPr lang="ru-RU" sz="1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3573016"/>
            <a:ext cx="5832648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обеспечение реализации принятого замысла защиты</a:t>
            </a:r>
            <a:endParaRPr lang="ru-RU" sz="1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4077072"/>
            <a:ext cx="5832648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планирование мероприятий по защите ПДн</a:t>
            </a:r>
            <a:endParaRPr lang="ru-RU" sz="1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4581128"/>
            <a:ext cx="5832648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организацию и проведение работ по созданию системы защиты персональных данных (СЗПДн)</a:t>
            </a:r>
            <a:endParaRPr lang="ru-RU" sz="1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5085184"/>
            <a:ext cx="5832648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разработку документов, регламентирующих вопросы организации обеспечения безопасности ПДн и эксплуатации СЗПДн в ИСПДн</a:t>
            </a:r>
            <a:endParaRPr lang="ru-RU" sz="1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520" y="5589240"/>
            <a:ext cx="5832648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развертывание и ввод в опытную эксплуатацию СЗПДн в ИСПДн</a:t>
            </a:r>
            <a:endParaRPr lang="ru-RU" sz="1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6021288"/>
            <a:ext cx="5832648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доработку СЗПДн по результатам опытной эксплуатации</a:t>
            </a:r>
            <a:endParaRPr lang="ru-RU" sz="1400" dirty="0"/>
          </a:p>
        </p:txBody>
      </p:sp>
      <p:pic>
        <p:nvPicPr>
          <p:cNvPr id="47108" name="Picture 4" descr="http://4.bp.blogspot.com/-TXxFPppo0l4/UK0eRl5gJ6I/AAAAAAAABXE/-C8aqrLmuxA/s200/images+%281%2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2243747"/>
            <a:ext cx="2592289" cy="2553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2239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Оценка обстановки 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2564904"/>
            <a:ext cx="2088232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Анализ угроз безопасности ПДН</a:t>
            </a:r>
            <a:endParaRPr lang="ru-RU" sz="1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4077072"/>
            <a:ext cx="2088232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Оценка ущерба от реализации угроз</a:t>
            </a:r>
            <a:endParaRPr lang="ru-RU" sz="1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83768" y="1700808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Оценка выполнения обязанностей по обеспечению безопасности ПДН</a:t>
            </a:r>
            <a:endParaRPr lang="ru-RU" sz="1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483768" y="1268760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Категорирование ПДн</a:t>
            </a:r>
            <a:endParaRPr lang="ru-RU" sz="1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83768" y="764704"/>
            <a:ext cx="6480720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Определение состава, содержания и местонахождения ПДн</a:t>
            </a:r>
            <a:endParaRPr lang="ru-RU" sz="1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908720"/>
            <a:ext cx="2088232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Анализ информационных ресурсов</a:t>
            </a:r>
            <a:endParaRPr lang="ru-RU" sz="14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483768" y="2204864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Оценка возможности физического доступа к ИСПДн</a:t>
            </a:r>
            <a:endParaRPr lang="ru-RU" sz="14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483768" y="2636912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Выявление каналов утечки информации</a:t>
            </a:r>
            <a:endParaRPr lang="ru-RU" sz="14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483768" y="3068960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Анализ НДВ системного программного обеспечения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83768" y="3501008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Анализ НДВ прикладного программного обеспечения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83768" y="4077072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Оценка непосредственного ущерба от реализации угроз</a:t>
            </a:r>
            <a:endParaRPr lang="ru-RU" sz="14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83768" y="4509120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Оценка опосредованного ущерба от реализации угроз</a:t>
            </a:r>
            <a:endParaRPr lang="ru-RU" sz="14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79512" y="5445224"/>
            <a:ext cx="2088232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Анализ имеющихся средств защиты ПДН</a:t>
            </a:r>
            <a:endParaRPr lang="ru-RU" sz="14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483768" y="5085184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От физического доступа к ИСПДн</a:t>
            </a:r>
            <a:endParaRPr lang="ru-RU" sz="14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483768" y="5517232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От НСД</a:t>
            </a:r>
            <a:endParaRPr lang="ru-RU" sz="1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83768" y="5949280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НДВ системного программного обеспечения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483768" y="6381328"/>
            <a:ext cx="6480720" cy="3600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 НДВ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прикладного программного обеспечения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Words>2858</Words>
  <Application>Microsoft Office PowerPoint</Application>
  <PresentationFormat>Экран (4:3)</PresentationFormat>
  <Paragraphs>321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Human</vt:lpstr>
      <vt:lpstr>Нормативные основы защиты персональных данных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54</cp:revision>
  <dcterms:created xsi:type="dcterms:W3CDTF">2013-12-09T18:28:06Z</dcterms:created>
  <dcterms:modified xsi:type="dcterms:W3CDTF">2013-12-10T20:55:41Z</dcterms:modified>
</cp:coreProperties>
</file>