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3" r:id="rId3"/>
    <p:sldId id="295" r:id="rId4"/>
    <p:sldId id="301" r:id="rId5"/>
    <p:sldId id="297" r:id="rId6"/>
    <p:sldId id="298" r:id="rId7"/>
    <p:sldId id="299" r:id="rId8"/>
    <p:sldId id="304" r:id="rId9"/>
    <p:sldId id="305" r:id="rId10"/>
    <p:sldId id="306" r:id="rId11"/>
    <p:sldId id="302" r:id="rId12"/>
    <p:sldId id="300" r:id="rId13"/>
    <p:sldId id="288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5D6"/>
    <a:srgbClr val="FF6600"/>
    <a:srgbClr val="7C96A3"/>
    <a:srgbClr val="E2F0D9"/>
    <a:srgbClr val="FFF2CC"/>
    <a:srgbClr val="DEEBF7"/>
    <a:srgbClr val="8BEAFD"/>
    <a:srgbClr val="FFC9C9"/>
    <a:srgbClr val="66CCFF"/>
    <a:srgbClr val="C1C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2" autoAdjust="0"/>
    <p:restoredTop sz="91260" autoAdjust="0"/>
  </p:normalViewPr>
  <p:slideViewPr>
    <p:cSldViewPr snapToGrid="0">
      <p:cViewPr>
        <p:scale>
          <a:sx n="78" d="100"/>
          <a:sy n="78" d="100"/>
        </p:scale>
        <p:origin x="-976" y="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C743-A718-4D6E-A29D-F2EB88BC03B1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C3605-CA0C-4281-B8CF-877077ED60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74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C3605-CA0C-4281-B8CF-877077ED60F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04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7500">
                <a:srgbClr val="FFFFFF"/>
              </a:gs>
              <a:gs pos="0">
                <a:schemeClr val="bg1"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2444097"/>
          </a:xfrm>
          <a:prstGeom prst="rect">
            <a:avLst/>
          </a:prstGeom>
          <a:gradFill flip="none" rotWithShape="1">
            <a:gsLst>
              <a:gs pos="57500">
                <a:srgbClr val="C1C9CD"/>
              </a:gs>
              <a:gs pos="0">
                <a:srgbClr val="7C96A3"/>
              </a:gs>
              <a:gs pos="100000">
                <a:srgbClr val="C1C9CD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60" y="144256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melyanova@belod.ru" TargetMode="External"/><Relationship Id="rId2" Type="http://schemas.openxmlformats.org/officeDocument/2006/relationships/hyperlink" Target="mailto:emelyanova.909@yandex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37856" y="307647"/>
            <a:ext cx="6331526" cy="1828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cs typeface="Aharoni" pitchFamily="2" charset="-79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99855" y="5514110"/>
            <a:ext cx="6844145" cy="11637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" y="231447"/>
            <a:ext cx="1062038" cy="13636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6350" y="451584"/>
            <a:ext cx="3106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Департамент здравоохранения </a:t>
            </a:r>
          </a:p>
          <a:p>
            <a:r>
              <a:rPr lang="ru-RU" sz="1600" dirty="0" smtClean="0"/>
              <a:t>и социальной защиты населения </a:t>
            </a:r>
          </a:p>
          <a:p>
            <a:r>
              <a:rPr lang="ru-RU" sz="1600" dirty="0" smtClean="0"/>
              <a:t>Белгородской области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43" y="231447"/>
            <a:ext cx="2544023" cy="10511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8510" y="4913945"/>
            <a:ext cx="6916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Емельянова Г.В.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заместитель главного врача по ОМР 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ОГБУЗ «Белгородский онкологический диспансер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44420" y="6319319"/>
            <a:ext cx="1819746" cy="3585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19.12.2019 </a:t>
            </a:r>
            <a:r>
              <a:rPr lang="ru-RU" dirty="0" smtClean="0">
                <a:solidFill>
                  <a:schemeClr val="tx1"/>
                </a:solidFill>
              </a:rPr>
              <a:t>г.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object 4"/>
          <p:cNvSpPr txBox="1">
            <a:spLocks noChangeArrowheads="1"/>
          </p:cNvSpPr>
          <p:nvPr/>
        </p:nvSpPr>
        <p:spPr bwMode="auto">
          <a:xfrm>
            <a:off x="449119" y="2154717"/>
            <a:ext cx="8509000" cy="224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2700" rIns="0" bIns="0">
            <a:spAutoFit/>
          </a:bodyPr>
          <a:lstStyle/>
          <a:p>
            <a:pPr algn="ctr">
              <a:spcBef>
                <a:spcPts val="100"/>
              </a:spcBef>
              <a:tabLst>
                <a:tab pos="3384550" algn="l"/>
              </a:tabLst>
            </a:pPr>
            <a:r>
              <a:rPr lang="ru-RU" sz="3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Особенности </a:t>
            </a:r>
          </a:p>
          <a:p>
            <a:pPr algn="ctr">
              <a:spcBef>
                <a:spcPts val="100"/>
              </a:spcBef>
              <a:tabLst>
                <a:tab pos="3384550" algn="l"/>
              </a:tabLst>
            </a:pPr>
            <a:r>
              <a:rPr lang="ru-RU" sz="3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кодирования причин смертности от  злокачественных новообразовани</a:t>
            </a:r>
            <a:r>
              <a:rPr lang="ru-RU" sz="3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й</a:t>
            </a:r>
            <a:endParaRPr lang="ru-RU" sz="36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586" y="264472"/>
            <a:ext cx="837655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В</a:t>
            </a:r>
            <a:r>
              <a:rPr lang="ru-RU" sz="1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случае  смерти  беременной,   роженицы,   родильницы  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имевшегося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  возникшего  или 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обострившегося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 время беременности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злокачественного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новообразования   для   более   полного   учета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материнской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 смертности    кодируют    состояния,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осложняющие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беременность, деторождение и послеродовый период. 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I  а)  Раковая   интоксикация,   осложнившая   течение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беременности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сроком 38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Рак яичников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другие  уточненные  болезни и состояния,  осложняющие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беременность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деторождение и послеродовой период (О99.8)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I  а) Острый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лимфобластный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лейкоз, возникший во  время   беременности, сроком 38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другие уточненные болезни  и  состояния,  осложняющие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беременность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деторождение и послеродовой период (О99.8)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случае смерти беременной,  роженицы, родильницы, имевшей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анамнезе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злокачественное  новообразование,  от причин связанных с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патологией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беременности,  акушерскими осложнениями кодируются  эти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состояния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I  а) Постгеморрагическая анемия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б) Кровотечение   в    третьем    периоде    родов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беременность 40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II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Рак молочной железы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смерть от кровотечения во время родов (О72.0)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I  а) Сердечная недостаточность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Остановка сердца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в) Наркоз во время оперативного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при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сроке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беременности 40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 II Рак желудка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Кодируют осложнение со стороны сердца вследствие анестезии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(О74.2). </a:t>
            </a:r>
          </a:p>
        </p:txBody>
      </p:sp>
    </p:spTree>
    <p:extLst>
      <p:ext uri="{BB962C8B-B14F-4D97-AF65-F5344CB8AC3E}">
        <p14:creationId xmlns:p14="http://schemas.microsoft.com/office/powerpoint/2010/main" val="3882883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1592559"/>
            <a:ext cx="80744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диагноза не отражает локализацию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опухоли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Шифр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диагноза не соответствует внесенной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записи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отметка первоначальной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причины  смерти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(часто указывается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первоначальная  причина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«раковая кахексия» или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раковая интоксикация»)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выносится неуточненный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диагноз (например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метастазы опухоли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невыясненного  очага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рак неуточненной локализации и т.п.)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 после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патологоанатомического вскрытия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основной диагноз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принимаются   метастатические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поражения того или иного органа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5313" y="200055"/>
            <a:ext cx="8931729" cy="9987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/>
              <a:t>Наиболее распространённые </a:t>
            </a:r>
            <a:br>
              <a:rPr lang="ru-RU" sz="3200" dirty="0" smtClean="0"/>
            </a:br>
            <a:r>
              <a:rPr lang="ru-RU" sz="3200" dirty="0" smtClean="0"/>
              <a:t>ошибки при кодировании причин смерти от ЗНО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81947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692" y="160585"/>
            <a:ext cx="8107136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Наиболее распространённые </a:t>
            </a:r>
            <a:br>
              <a:rPr lang="ru-RU" dirty="0" smtClean="0"/>
            </a:br>
            <a:r>
              <a:rPr lang="ru-RU" dirty="0" smtClean="0"/>
              <a:t>ошибки при кодировании причин смерти от ЗНО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485900"/>
            <a:ext cx="7869890" cy="4691063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Указание кода заболевания по МКБ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одной рубрики: пример причиной  смерти выбирается С 44.0 (рак кожи губы),  прижизненный диагноз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44.8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поражения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кожи, выходящие за пределы одной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более локализаций)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принципиально разные локализации!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кодировании распространённости процесса: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- метастазы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печень С78.7 путают с кодом С 22.0 первичный рак печени,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- метастазы в головной мозг С 79.3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первичный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рак головного мозга  С 71.0.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Такие дефекты приводят к нарушению баланса между впервые выявленными случаями ЗНО данных локализаций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смертностью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них.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Смертность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статистике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превышает заболеваемость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1,5 раза!!!!</a:t>
            </a:r>
          </a:p>
        </p:txBody>
      </p:sp>
    </p:spTree>
    <p:extLst>
      <p:ext uri="{BB962C8B-B14F-4D97-AF65-F5344CB8AC3E}">
        <p14:creationId xmlns:p14="http://schemas.microsoft.com/office/powerpoint/2010/main" val="1731390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5464" y="800100"/>
            <a:ext cx="635997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Уважаемые коллеги,</a:t>
            </a:r>
          </a:p>
          <a:p>
            <a:pPr algn="ctr"/>
            <a:endParaRPr lang="ru-RU" sz="24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4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ru-RU" sz="24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вопросами  можно обращаться </a:t>
            </a:r>
          </a:p>
          <a:p>
            <a:pPr algn="ctr"/>
            <a:endParaRPr lang="ru-RU" sz="24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 Емельяновой Галине Викторовне</a:t>
            </a:r>
          </a:p>
          <a:p>
            <a:pPr algn="ctr"/>
            <a:endParaRPr lang="ru-RU" sz="24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24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emelyanova.909@yandex.ru</a:t>
            </a:r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emelyanova@belod.ru</a:t>
            </a:r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8-909-202-93-05</a:t>
            </a:r>
          </a:p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8(4722) 35-72-87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dirty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2400" b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60" y="3800921"/>
            <a:ext cx="1323940" cy="116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4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2128" y="166742"/>
            <a:ext cx="7519307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МИНИСТЕРСТВО ЗДРАВООХРАНЕНИЯ РОССИЙСКОЙ ФЕДЕРАЦИИ 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МОСКОВСКИЙ НАУЧНО - ИССЛЕДОВАТЕЛЬСКИЙ ОНКОЛОГИЧЕСКИЙ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ИНСТИТУТ ИМЕНИ П.А.ГЕРЦЕНА 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РОССИЙСКИЙ ЦЕНТР ИНФОРМАЦИОННЫХ ТЕХНОЛОГИЙ И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ЭПИДЕМИОЛОГИЧЕСКИХ ИССЛЕДОВАНИЙ В ОБЛАСТИ ОНКОЛОГИИ 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"УТВЕРЖДАЮ"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Первый заместитель министра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А.И.ВЯЛКОВ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03.12.2001 г.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ОСНОВНЫЕ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ПРИНЦИПЫ ВЫБОРА И КОДИРОВАНИЯ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ПЕРВОНАЧАЛЬНОЙ ПРИЧИНЫ СМЕРТИ БОЛЬНЫХ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ЗЛОКАЧЕСТВЕННЫМИ НОВООБРАЗОВАНИЯМИ 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МЕТОДИЧЕСКИЕ РЕКОМЕНДАЦИИ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398661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89906" y="338715"/>
            <a:ext cx="723355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первоначальной причины смерти  злокачественного новообразования  возможен только в случае наличия прижизненной морфологической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верификации ЗНО   или по результатам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аутопсии,  также с проведением гистологического исследования. 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первоначальной причиной смерти признается злокачественное новообразование, важно установить его первичную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локализацию,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также принимать во внимание морфологию и характер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новообразования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содержатся в первичной медицинской документации умершего, канцер-регистре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случае, если у пациента первично-множественный рак С 97, основной  причиной смерти в данном случае выбирается более тяжелое заболевание. Необходимо учитывать стадию заболевания, клиническую группу и распространённость опухолевого процесса.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Например: рак легкого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N1M0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гр.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(мелкоклеточный рак)  и рак предстательной железы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гр.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(гормонозависимая форма), в данном случае вероятнее смерть наступит от рака легкого.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Если злокачественные заболевания конкурирующие между собой по тяжести можно использовать код С 97.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535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07" y="402771"/>
            <a:ext cx="7568293" cy="607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63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80" y="253093"/>
            <a:ext cx="7731578" cy="591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11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64" y="367393"/>
            <a:ext cx="7992835" cy="624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321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57" y="685801"/>
            <a:ext cx="7682593" cy="5878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64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9" y="1491066"/>
            <a:ext cx="8727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   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I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а) Острая постгеморрагическая анемия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    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Острая язва  желудка.  Токсико  -  аллергический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гепатит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в) Рак носоглотки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 Кодируют рак носоглотки неуточненный (С11.9).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7005" y="2993295"/>
            <a:ext cx="8205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</a:t>
            </a:r>
          </a:p>
          <a:p>
            <a:r>
              <a:rPr lang="ru-RU" b="1" dirty="0">
                <a:solidFill>
                  <a:srgbClr val="FF0000"/>
                </a:solidFill>
              </a:rPr>
              <a:t>     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I  а) Инфаркт легкого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Левосторонняя  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пневмонэктомия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 по   поводу   рака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 легкого, выполнена 3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назад.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Кодируют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рак легкого (С34.9). </a:t>
            </a:r>
          </a:p>
          <a:p>
            <a:r>
              <a:rPr lang="ru-RU" dirty="0"/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33967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392" y="403801"/>
            <a:ext cx="843370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Злокачественные новообразования и ВИЧ-инфекция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Саркому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Капоши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  опухоль 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Беркитта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и любое злокачественное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новообразование лимфоидной,  кроветворной и родственных им  тканей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необходимо  рассматривать  как прямое последствие ВИЧ-инфекции при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указании  в  свидетельстве  о  смерти,  что  эти   новообразования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развились  на фоне приобретенного иммунодефицита. 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Такое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допущение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  следует  делать  относительно  других  типов   злокачественных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новообразований.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I  а) Саркома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Капоши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ВИЧ-инфекция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ВИЧ-инфекцию  (В21.0),  которая  привела  к  развитию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саркомы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Капоши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I  а) Лимфогранулематоз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 II б) ВИЧ-инфекция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ВИЧ-инфекцию  (В21.0)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 Пример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I  а) Рак яичника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б) ВИЧ-инфекция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 Кодируют злокачественное новообразование яичника (С56). </a:t>
            </a:r>
          </a:p>
        </p:txBody>
      </p:sp>
    </p:spTree>
    <p:extLst>
      <p:ext uri="{BB962C8B-B14F-4D97-AF65-F5344CB8AC3E}">
        <p14:creationId xmlns:p14="http://schemas.microsoft.com/office/powerpoint/2010/main" val="1426316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3955</TotalTime>
  <Words>405</Words>
  <Application>Microsoft Office PowerPoint</Application>
  <PresentationFormat>Экран (4:3)</PresentationFormat>
  <Paragraphs>122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Наиболее распространённые  ошибки при кодировании причин смерти от ЗНО 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Емельянова Галина Викторовна</cp:lastModifiedBy>
  <cp:revision>379</cp:revision>
  <cp:lastPrinted>2019-12-17T04:55:54Z</cp:lastPrinted>
  <dcterms:created xsi:type="dcterms:W3CDTF">2016-11-18T14:12:19Z</dcterms:created>
  <dcterms:modified xsi:type="dcterms:W3CDTF">2019-12-19T08:45:18Z</dcterms:modified>
</cp:coreProperties>
</file>