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4" r:id="rId3"/>
    <p:sldId id="278" r:id="rId4"/>
    <p:sldId id="265" r:id="rId5"/>
    <p:sldId id="261" r:id="rId6"/>
    <p:sldId id="279" r:id="rId7"/>
    <p:sldId id="257" r:id="rId8"/>
    <p:sldId id="258" r:id="rId9"/>
    <p:sldId id="273" r:id="rId10"/>
    <p:sldId id="276" r:id="rId11"/>
    <p:sldId id="272" r:id="rId12"/>
    <p:sldId id="260" r:id="rId13"/>
    <p:sldId id="262" r:id="rId14"/>
    <p:sldId id="274" r:id="rId15"/>
    <p:sldId id="277" r:id="rId16"/>
    <p:sldId id="280" r:id="rId17"/>
    <p:sldId id="268" r:id="rId18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83" autoAdjust="0"/>
    <p:restoredTop sz="94660"/>
  </p:normalViewPr>
  <p:slideViewPr>
    <p:cSldViewPr snapToGrid="0">
      <p:cViewPr>
        <p:scale>
          <a:sx n="66" d="100"/>
          <a:sy n="66" d="100"/>
        </p:scale>
        <p:origin x="-72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92E732E9-6934-4990-873C-77750EFF53F0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F7656781-EDDF-48C5-8F78-6CFEBAFC0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BC677-CD02-4FDB-BBDC-C621383DE6C0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F7F5C-429E-404E-B0BB-2A190D9C2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236E6-5D0F-42C4-9FC0-E59969D4B947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32AEA-7513-48F5-8499-60B176E5A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09C2E-7201-48F0-93CA-E87843C10CF7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1D953-D7AB-4550-A737-2E8C8CBC0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10AF2-A2F0-487A-A282-1B9B0C3D56AC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4AF8B-F671-479C-93B5-6625B4D07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08810-BF67-47D1-AD49-005EBE846E37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88C0D-54D3-4F97-A6F2-8E74DD47E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12163-D852-420E-87CB-6D62E19EA66D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D3CEC-EB3E-4C03-B33E-6ED01B470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BF30-FC06-46AD-99C9-019A52ECA023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4D2F4-452B-49FE-A006-0B852F3A4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59E4A-7A50-479D-A6EB-FD8890AEC260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5A3AA-987F-456E-8E6C-63E25C255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A283C-AD89-4D2A-8417-540598F78DC9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67F0F-7C4F-4FFE-91D8-D38016B00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AF60F-5183-4EE2-B865-41B0B0E7D4CE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A915A-0FA2-4DE6-B68A-7F70DB787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AC67B-A5B3-4F2D-9F49-6F162AEEEDC2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7B780-3AA4-468D-AB8D-FEFE06F0D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8C332A-04B4-4733-B72F-B9CDB8514861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2EC581-4575-4F6D-9A1E-AAD9F019C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524000" y="1095375"/>
            <a:ext cx="9144000" cy="2316163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ПОРЯДОК КОДИРОВАНИЯ ПРИЧИН СМЕРТНОСТИ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008563"/>
            <a:ext cx="9144000" cy="1528762"/>
          </a:xfrm>
        </p:spPr>
        <p:txBody>
          <a:bodyPr/>
          <a:lstStyle/>
          <a:p>
            <a:pPr marL="342900" indent="-342900" algn="r" eaLnBrk="1" hangingPunct="1">
              <a:spcBef>
                <a:spcPct val="20000"/>
              </a:spcBef>
            </a:pPr>
            <a:r>
              <a:rPr lang="ru-RU" sz="2600" i="1" smtClean="0"/>
              <a:t>Заместитель начальника по диагностике</a:t>
            </a:r>
          </a:p>
          <a:p>
            <a:pPr marL="342900" indent="-342900" algn="r" eaLnBrk="1" hangingPunct="1">
              <a:spcBef>
                <a:spcPct val="20000"/>
              </a:spcBef>
            </a:pPr>
            <a:r>
              <a:rPr lang="ru-RU" sz="2600" i="1" smtClean="0"/>
              <a:t>ОГБУЗ «Белгородское патологоанатомическое бюро»</a:t>
            </a:r>
          </a:p>
          <a:p>
            <a:pPr marL="342900" indent="-342900" algn="r" eaLnBrk="1" hangingPunct="1">
              <a:spcBef>
                <a:spcPct val="20000"/>
              </a:spcBef>
            </a:pPr>
            <a:r>
              <a:rPr lang="ru-RU" sz="2600" i="1" smtClean="0"/>
              <a:t>Мухина Татьяна Сергеевна</a:t>
            </a:r>
          </a:p>
        </p:txBody>
      </p:sp>
      <p:pic>
        <p:nvPicPr>
          <p:cNvPr id="14339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55575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14413"/>
            <a:ext cx="121920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31875"/>
            <a:ext cx="121920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1362075" y="593725"/>
            <a:ext cx="9991725" cy="60785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mtClean="0"/>
              <a:t>Часть </a:t>
            </a:r>
            <a:r>
              <a:rPr lang="en-US" smtClean="0"/>
              <a:t>II</a:t>
            </a:r>
            <a:r>
              <a:rPr lang="ru-RU" smtClean="0"/>
              <a:t> пункта 18 включает </a:t>
            </a:r>
            <a:r>
              <a:rPr lang="ru-RU" i="1" smtClean="0"/>
              <a:t>прочие причины смерти – это те прочие важные заболевания, состояния (фоновые, конкурирующие и сопутствующие), которые не были связаны с первоначальной причиной смерти, но способствовали наступлению смерти.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mtClean="0"/>
              <a:t>Указываются только те состояния, которые оказали своё заболевание на данную смерть (утяжелили основное заболевание и ускорили смерть).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mtClean="0"/>
              <a:t>Также указываются факты употребления алкоголя, наркотических, психотропных и других токсических веществ, содержание их в крови.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mtClean="0"/>
              <a:t>Указываются произведенные операции или другие медицинские вмешательства (название, дата), которые, по мнению врача, имели отношение к смерти.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mtClean="0"/>
              <a:t>Указывается также ряд хронических заболеваний, способствовавших смерти (некоторые ЦВЗ, СД и др.)</a:t>
            </a:r>
          </a:p>
        </p:txBody>
      </p:sp>
      <p:pic>
        <p:nvPicPr>
          <p:cNvPr id="24578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9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1724025" y="533400"/>
            <a:ext cx="9629775" cy="56435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3200" b="1" smtClean="0"/>
              <a:t>Приоритеты в разделе </a:t>
            </a:r>
            <a:r>
              <a:rPr lang="en-US" sz="3200" b="1" smtClean="0"/>
              <a:t>II</a:t>
            </a:r>
            <a:r>
              <a:rPr lang="ru-RU" sz="3200" b="1" smtClean="0"/>
              <a:t> имеют </a:t>
            </a:r>
            <a:r>
              <a:rPr lang="ru-RU" sz="2400" b="1" smtClean="0"/>
              <a:t>(в порядке убывания)</a:t>
            </a:r>
            <a:r>
              <a:rPr lang="ru-RU" sz="2400" smtClean="0"/>
              <a:t>:</a:t>
            </a:r>
          </a:p>
          <a:p>
            <a:pPr algn="just" eaLnBrk="1" hangingPunct="1"/>
            <a:r>
              <a:rPr lang="ru-RU" sz="3200" smtClean="0"/>
              <a:t> 2-я нозологическая единица в составе комбинированного основного заболевания</a:t>
            </a:r>
          </a:p>
          <a:p>
            <a:pPr algn="just" eaLnBrk="1" hangingPunct="1"/>
            <a:r>
              <a:rPr lang="ru-RU" sz="3200" smtClean="0"/>
              <a:t>при монокаузальном диагнозе: </a:t>
            </a:r>
          </a:p>
          <a:p>
            <a:pPr algn="just" eaLnBrk="1" hangingPunct="1">
              <a:buFont typeface="Arial" charset="0"/>
              <a:buNone/>
            </a:pPr>
            <a:r>
              <a:rPr lang="ru-RU" sz="3200" smtClean="0"/>
              <a:t>		- из сопутствующих заболеваний – алкоголизм (или хроническая алкогольная интоксикация) или наркомания </a:t>
            </a:r>
          </a:p>
          <a:p>
            <a:pPr algn="just" eaLnBrk="1" hangingPunct="1">
              <a:buFont typeface="Arial" charset="0"/>
              <a:buNone/>
            </a:pPr>
            <a:r>
              <a:rPr lang="ru-RU" sz="3200" smtClean="0"/>
              <a:t>		- социально значимые заболевания (сахарный диабет, гипертоническая болезнь, новообразования, инфекционные болезни и др.)</a:t>
            </a:r>
          </a:p>
          <a:p>
            <a:pPr eaLnBrk="1" hangingPunct="1"/>
            <a:endParaRPr lang="ru-RU" smtClean="0"/>
          </a:p>
        </p:txBody>
      </p:sp>
      <p:pic>
        <p:nvPicPr>
          <p:cNvPr id="25603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9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" y="2492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22350"/>
            <a:ext cx="121920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96838"/>
            <a:ext cx="1789113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838200" y="1905000"/>
            <a:ext cx="10515600" cy="4459288"/>
          </a:xfrm>
        </p:spPr>
        <p:txBody>
          <a:bodyPr/>
          <a:lstStyle/>
          <a:p>
            <a:pPr marL="838200" indent="-838200"/>
            <a:r>
              <a:rPr lang="ru-RU" sz="2000" smtClean="0">
                <a:latin typeface="Calibri" pitchFamily="34" charset="0"/>
              </a:rPr>
              <a:t>               </a:t>
            </a:r>
            <a:r>
              <a:rPr lang="ru-RU" sz="2400" b="1" smtClean="0">
                <a:latin typeface="Calibri" pitchFamily="34" charset="0"/>
              </a:rPr>
              <a:t>Сердечную и  дыхательную недостаточность</a:t>
            </a:r>
            <a:r>
              <a:rPr lang="ru-RU" sz="2400" smtClean="0">
                <a:latin typeface="Calibri" pitchFamily="34" charset="0"/>
              </a:rPr>
              <a:t> – </a:t>
            </a:r>
            <a:r>
              <a:rPr lang="ru-RU" sz="2400" i="1" smtClean="0">
                <a:latin typeface="Calibri" pitchFamily="34" charset="0"/>
              </a:rPr>
              <a:t>не рекомендуются</a:t>
            </a:r>
            <a:r>
              <a:rPr lang="ru-RU" sz="2400" smtClean="0">
                <a:latin typeface="Calibri" pitchFamily="34" charset="0"/>
              </a:rPr>
              <a:t> для написания в качестве причины смерти</a:t>
            </a:r>
            <a:br>
              <a:rPr lang="ru-RU" sz="2400" smtClean="0">
                <a:latin typeface="Calibri" pitchFamily="34" charset="0"/>
              </a:rPr>
            </a:br>
            <a:r>
              <a:rPr lang="ru-RU" sz="2400" smtClean="0">
                <a:latin typeface="Calibri" pitchFamily="34" charset="0"/>
              </a:rPr>
              <a:t/>
            </a:r>
            <a:br>
              <a:rPr lang="ru-RU" sz="2400" smtClean="0">
                <a:latin typeface="Calibri" pitchFamily="34" charset="0"/>
              </a:rPr>
            </a:br>
            <a:r>
              <a:rPr lang="ru-RU" sz="2400" b="1" smtClean="0">
                <a:latin typeface="Calibri" pitchFamily="34" charset="0"/>
              </a:rPr>
              <a:t>Психические заболевания</a:t>
            </a:r>
            <a:r>
              <a:rPr lang="ru-RU" sz="2400" smtClean="0">
                <a:latin typeface="Calibri" pitchFamily="34" charset="0"/>
              </a:rPr>
              <a:t> – </a:t>
            </a:r>
            <a:r>
              <a:rPr lang="ru-RU" sz="2400" i="1" smtClean="0">
                <a:latin typeface="Calibri" pitchFamily="34" charset="0"/>
              </a:rPr>
              <a:t>не могут быть основной причиной смерти</a:t>
            </a:r>
            <a:r>
              <a:rPr lang="ru-RU" sz="2400" smtClean="0">
                <a:latin typeface="Calibri" pitchFamily="34" charset="0"/>
              </a:rPr>
              <a:t/>
            </a:r>
            <a:br>
              <a:rPr lang="ru-RU" sz="2400" smtClean="0">
                <a:latin typeface="Calibri" pitchFamily="34" charset="0"/>
              </a:rPr>
            </a:br>
            <a:r>
              <a:rPr lang="ru-RU" sz="2400" smtClean="0">
                <a:latin typeface="Calibri" pitchFamily="34" charset="0"/>
              </a:rPr>
              <a:t/>
            </a:r>
            <a:br>
              <a:rPr lang="ru-RU" sz="2400" smtClean="0">
                <a:latin typeface="Calibri" pitchFamily="34" charset="0"/>
              </a:rPr>
            </a:br>
            <a:r>
              <a:rPr lang="ru-RU" sz="2400" smtClean="0">
                <a:latin typeface="Calibri" pitchFamily="34" charset="0"/>
              </a:rPr>
              <a:t>Пи сочетании острых форм БСК и </a:t>
            </a:r>
            <a:r>
              <a:rPr lang="ru-RU" sz="2400" b="1" i="1" smtClean="0">
                <a:latin typeface="Calibri" pitchFamily="34" charset="0"/>
              </a:rPr>
              <a:t>сахарного диабета, бронхиальной астмы, злокачественных новообразований</a:t>
            </a:r>
            <a:r>
              <a:rPr lang="ru-RU" sz="2400" smtClean="0">
                <a:latin typeface="Calibri" pitchFamily="34" charset="0"/>
              </a:rPr>
              <a:t> первоначальной причиной смерти считаются </a:t>
            </a:r>
            <a:r>
              <a:rPr lang="ru-RU" sz="2400" b="1" i="1" smtClean="0">
                <a:latin typeface="Calibri" pitchFamily="34" charset="0"/>
              </a:rPr>
              <a:t>эти</a:t>
            </a:r>
            <a:r>
              <a:rPr lang="ru-RU" sz="2400" smtClean="0">
                <a:latin typeface="Calibri" pitchFamily="34" charset="0"/>
              </a:rPr>
              <a:t> заболевания.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body" idx="1"/>
          </p:nvPr>
        </p:nvSpPr>
        <p:spPr>
          <a:xfrm>
            <a:off x="2173288" y="273050"/>
            <a:ext cx="9180512" cy="1112838"/>
          </a:xfrm>
          <a:gradFill rotWithShape="0">
            <a:gsLst>
              <a:gs pos="0">
                <a:srgbClr val="C2DAEF"/>
              </a:gs>
              <a:gs pos="2000">
                <a:srgbClr val="C2DAEF"/>
              </a:gs>
              <a:gs pos="49500">
                <a:srgbClr val="F4B183"/>
              </a:gs>
              <a:gs pos="100000">
                <a:srgbClr val="C2DAEF"/>
              </a:gs>
            </a:gsLst>
            <a:lin ang="5400000" scaled="1"/>
          </a:gradFill>
          <a:ln/>
        </p:spPr>
        <p:txBody>
          <a:bodyPr/>
          <a:lstStyle/>
          <a:p>
            <a:pPr algn="ctr" eaLnBrk="1" hangingPunct="1">
              <a:lnSpc>
                <a:spcPct val="70000"/>
              </a:lnSpc>
            </a:pPr>
            <a:r>
              <a:rPr lang="ru-RU" b="1" smtClean="0"/>
              <a:t>Не все понятия и коды МКБ-10 допустимо использовать для формулировки диагноза !!!</a:t>
            </a:r>
            <a:br>
              <a:rPr lang="ru-RU" b="1" smtClean="0"/>
            </a:br>
            <a:endParaRPr lang="ru-RU" b="1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250" y="0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025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rgbClr val="FF0000"/>
                </a:solidFill>
                <a:latin typeface="Calibri" pitchFamily="34" charset="0"/>
              </a:rPr>
              <a:t>НЕЛЬЗЯ ИСПОЛЬЗОВАТЬ</a:t>
            </a:r>
            <a:r>
              <a:rPr lang="ru-RU" sz="2400" b="1" smtClean="0">
                <a:latin typeface="Calibri" pitchFamily="34" charset="0"/>
              </a:rPr>
              <a:t> ДЛЯ КОДИРОВАНИЯ</a:t>
            </a:r>
            <a:br>
              <a:rPr lang="ru-RU" sz="2400" b="1" smtClean="0">
                <a:latin typeface="Calibri" pitchFamily="34" charset="0"/>
              </a:rPr>
            </a:br>
            <a:r>
              <a:rPr lang="ru-RU" sz="2400" b="1" smtClean="0">
                <a:latin typeface="Calibri" pitchFamily="34" charset="0"/>
              </a:rPr>
              <a:t>ОСНОВНОЙ </a:t>
            </a:r>
            <a:r>
              <a:rPr lang="ru-RU" sz="2400" b="1" smtClean="0">
                <a:solidFill>
                  <a:srgbClr val="FF0000"/>
                </a:solidFill>
                <a:latin typeface="Calibri" pitchFamily="34" charset="0"/>
              </a:rPr>
              <a:t>ПРИЧИНОЙ СМЕРТИ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838200" y="1244600"/>
            <a:ext cx="10269538" cy="4643438"/>
          </a:xfrm>
        </p:spPr>
        <p:txBody>
          <a:bodyPr/>
          <a:lstStyle/>
          <a:p>
            <a:r>
              <a:rPr lang="en-US" sz="2000" smtClean="0"/>
              <a:t>I 15</a:t>
            </a:r>
            <a:r>
              <a:rPr lang="ru-RU" sz="2000" smtClean="0"/>
              <a:t> – Вторичная гипертензия</a:t>
            </a:r>
          </a:p>
          <a:p>
            <a:r>
              <a:rPr lang="en-US" sz="2000" smtClean="0"/>
              <a:t>I</a:t>
            </a:r>
            <a:r>
              <a:rPr lang="ru-RU" sz="2000" smtClean="0"/>
              <a:t> </a:t>
            </a:r>
            <a:r>
              <a:rPr lang="en-US" sz="2000" smtClean="0"/>
              <a:t>24.0 – </a:t>
            </a:r>
            <a:r>
              <a:rPr lang="ru-RU" sz="2000" smtClean="0"/>
              <a:t>Коронарный тромбоз, не приводящий к инфаркту миокарда</a:t>
            </a:r>
          </a:p>
          <a:p>
            <a:r>
              <a:rPr lang="en-US" sz="2000" smtClean="0"/>
              <a:t>I</a:t>
            </a:r>
            <a:r>
              <a:rPr lang="ru-RU" sz="2000" smtClean="0"/>
              <a:t> 25.2 – Перенесенный в прошлом инфаркт миокарда</a:t>
            </a:r>
          </a:p>
          <a:p>
            <a:r>
              <a:rPr lang="en-US" sz="2000" smtClean="0"/>
              <a:t>I</a:t>
            </a:r>
            <a:r>
              <a:rPr lang="ru-RU" sz="2000" smtClean="0"/>
              <a:t> </a:t>
            </a:r>
            <a:r>
              <a:rPr lang="en-US" sz="2000" smtClean="0"/>
              <a:t>26</a:t>
            </a:r>
            <a:r>
              <a:rPr lang="ru-RU" sz="2000" smtClean="0"/>
              <a:t> – Лёгочная эмболия</a:t>
            </a:r>
          </a:p>
          <a:p>
            <a:r>
              <a:rPr lang="en-US" sz="2000" smtClean="0"/>
              <a:t>I 46.9</a:t>
            </a:r>
            <a:r>
              <a:rPr lang="ru-RU" sz="2000" smtClean="0"/>
              <a:t> – Остановка сердца неуточнённая</a:t>
            </a:r>
          </a:p>
          <a:p>
            <a:r>
              <a:rPr lang="en-US" sz="2000" smtClean="0"/>
              <a:t>I 46.1 – </a:t>
            </a:r>
            <a:r>
              <a:rPr lang="ru-RU" sz="2000" smtClean="0"/>
              <a:t>Внезапная сердечная смерть</a:t>
            </a:r>
          </a:p>
          <a:p>
            <a:r>
              <a:rPr lang="en-US" sz="2000" smtClean="0"/>
              <a:t>I</a:t>
            </a:r>
            <a:r>
              <a:rPr lang="ru-RU" sz="2000" smtClean="0"/>
              <a:t> 50 – Сердечная недостаточность</a:t>
            </a:r>
          </a:p>
          <a:p>
            <a:r>
              <a:rPr lang="en-US" sz="2000" smtClean="0"/>
              <a:t>I 51</a:t>
            </a:r>
            <a:r>
              <a:rPr lang="ru-RU" sz="2000" smtClean="0"/>
              <a:t> – Осложнения и неточно обозначенные болезни сердца</a:t>
            </a:r>
          </a:p>
          <a:p>
            <a:r>
              <a:rPr lang="en-US" sz="2000" smtClean="0"/>
              <a:t>I</a:t>
            </a:r>
            <a:r>
              <a:rPr lang="ru-RU" sz="2000" smtClean="0"/>
              <a:t> 65 – Закупорка и стеноз прецеребральных артерий, не приводящие к инфаркту мозга</a:t>
            </a:r>
          </a:p>
          <a:p>
            <a:r>
              <a:rPr lang="en-US" sz="2000" smtClean="0"/>
              <a:t>I 66</a:t>
            </a:r>
            <a:r>
              <a:rPr lang="ru-RU" sz="2000" smtClean="0"/>
              <a:t> – Закупорка и стеноз церебральных артерий, не приводящие к инфаркту мозга</a:t>
            </a:r>
          </a:p>
          <a:p>
            <a:r>
              <a:rPr lang="en-US" sz="2000" smtClean="0"/>
              <a:t>I</a:t>
            </a:r>
            <a:r>
              <a:rPr lang="ru-RU" sz="2000" smtClean="0"/>
              <a:t> 70 – атеросклероз (если только с указанием конкретных сосудов)</a:t>
            </a:r>
          </a:p>
          <a:p>
            <a:endParaRPr lang="ru-RU" sz="2400" smtClean="0"/>
          </a:p>
          <a:p>
            <a:endParaRPr lang="ru-RU" sz="16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s://scoliosis-sbprs.com/pics/image98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190875" y="2289175"/>
            <a:ext cx="5329238" cy="4962525"/>
          </a:xfrm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-110636" y="684605"/>
            <a:ext cx="1193116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ru-RU" sz="80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>
          <a:xfrm>
            <a:off x="1547664" y="365125"/>
            <a:ext cx="10515382" cy="1325563"/>
          </a:xfrm>
        </p:spPr>
        <p:txBody>
          <a:bodyPr/>
          <a:lstStyle/>
          <a:p>
            <a:pPr eaLnBrk="1" hangingPunct="1">
              <a:defRPr/>
            </a:pPr>
            <a:r>
              <a:rPr lang="ru-RU" sz="4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Задачи кодировки </a:t>
            </a:r>
            <a:r>
              <a:rPr lang="ru-RU" sz="4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заболеваний </a:t>
            </a:r>
            <a:r>
              <a:rPr lang="ru-RU" sz="4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по МКБ-10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Arial" charset="0"/>
              <a:buAutoNum type="arabicPeriod"/>
            </a:pPr>
            <a:r>
              <a:rPr lang="ru-RU" sz="3600" b="1" smtClean="0">
                <a:latin typeface="Arial" charset="0"/>
              </a:rPr>
              <a:t>Получение объективных данных по заболеваемости и смертности населения 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sz="3600" b="1" smtClean="0">
                <a:latin typeface="Arial" charset="0"/>
              </a:rPr>
              <a:t>Оценка эффективности медицинской помощи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sz="3600" b="1" smtClean="0">
                <a:latin typeface="Arial" charset="0"/>
              </a:rPr>
              <a:t>Рациональная организация оказания медицинской помощи</a:t>
            </a:r>
          </a:p>
          <a:p>
            <a:pPr marL="533400" indent="-533400" eaLnBrk="1" hangingPunct="1">
              <a:buFont typeface="Arial" charset="0"/>
              <a:buAutoNum type="arabicPeriod"/>
            </a:pPr>
            <a:endParaRPr lang="ru-RU" sz="3600" b="1" i="1" smtClean="0">
              <a:latin typeface="Arial" charset="0"/>
            </a:endParaRPr>
          </a:p>
        </p:txBody>
      </p:sp>
      <p:pic>
        <p:nvPicPr>
          <p:cNvPr id="15363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55575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smtClean="0">
                <a:latin typeface="Calibri" pitchFamily="34" charset="0"/>
              </a:rPr>
              <a:t>СТРУКТУРА МКБ-10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smtClean="0"/>
              <a:t> 21 класс: </a:t>
            </a:r>
            <a:r>
              <a:rPr lang="en-US" sz="2400" smtClean="0"/>
              <a:t>I – XXI</a:t>
            </a:r>
            <a:r>
              <a:rPr lang="ru-RU" sz="2400" smtClean="0"/>
              <a:t> (объединение по этиологическому, анатомо-топографическому, возрастно-половым и иным признакам)</a:t>
            </a:r>
          </a:p>
          <a:p>
            <a:r>
              <a:rPr lang="ru-RU" sz="2400" smtClean="0"/>
              <a:t>Буквенно-цифровые коды: А 00 – </a:t>
            </a:r>
            <a:r>
              <a:rPr lang="en-US" sz="2400" smtClean="0"/>
              <a:t>Z</a:t>
            </a:r>
            <a:r>
              <a:rPr lang="ru-RU" sz="2400" smtClean="0"/>
              <a:t> 99.9 </a:t>
            </a:r>
          </a:p>
          <a:p>
            <a:r>
              <a:rPr lang="ru-RU" sz="2400" smtClean="0"/>
              <a:t>Интранозологические коды: 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                  например: </a:t>
            </a:r>
            <a:r>
              <a:rPr lang="en-US" sz="2400" smtClean="0"/>
              <a:t>I 21 – </a:t>
            </a:r>
            <a:r>
              <a:rPr lang="ru-RU" sz="2400" smtClean="0"/>
              <a:t>острый инфаркт миокарда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                                        </a:t>
            </a:r>
            <a:r>
              <a:rPr lang="en-US" sz="2400" smtClean="0"/>
              <a:t>I 21.0 – </a:t>
            </a:r>
            <a:r>
              <a:rPr lang="ru-RU" sz="2400" smtClean="0"/>
              <a:t>острый инфаркт миокарда передней стенки</a:t>
            </a:r>
          </a:p>
          <a:p>
            <a:pPr>
              <a:buFont typeface="Arial" charset="0"/>
              <a:buNone/>
            </a:pPr>
            <a:r>
              <a:rPr lang="ru-RU" sz="2400" smtClean="0"/>
              <a:t>(       ) – </a:t>
            </a:r>
            <a:r>
              <a:rPr lang="ru-RU" sz="2000" smtClean="0"/>
              <a:t>главный код (для основных статистических разработок и кодирования причин смерти</a:t>
            </a:r>
            <a:r>
              <a:rPr lang="ru-RU" sz="2400" smtClean="0"/>
              <a:t>;</a:t>
            </a:r>
          </a:p>
          <a:p>
            <a:pPr>
              <a:buFont typeface="Arial" charset="0"/>
              <a:buNone/>
            </a:pPr>
            <a:r>
              <a:rPr lang="ru-RU" sz="2400" smtClean="0"/>
              <a:t>(       ) – </a:t>
            </a:r>
            <a:r>
              <a:rPr lang="ru-RU" sz="2000" smtClean="0"/>
              <a:t>вспомогательный код (для специальных разработок).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  Дополнительные градации для использования 5го и последующих кодов</a:t>
            </a:r>
          </a:p>
        </p:txBody>
      </p:sp>
      <p:pic>
        <p:nvPicPr>
          <p:cNvPr id="36868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55575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Cross_a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9175" y="4375150"/>
            <a:ext cx="458788" cy="458788"/>
          </a:xfrm>
          <a:prstGeom prst="rect">
            <a:avLst/>
          </a:prstGeom>
          <a:noFill/>
        </p:spPr>
      </p:pic>
      <p:sp>
        <p:nvSpPr>
          <p:cNvPr id="36870" name="AutoShape 6"/>
          <p:cNvSpPr>
            <a:spLocks noChangeArrowheads="1"/>
          </p:cNvSpPr>
          <p:nvPr/>
        </p:nvSpPr>
        <p:spPr bwMode="auto">
          <a:xfrm>
            <a:off x="1147763" y="5241925"/>
            <a:ext cx="295275" cy="303213"/>
          </a:xfrm>
          <a:prstGeom prst="star5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366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1274885" y="474785"/>
            <a:ext cx="10832123" cy="606669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Образец медицинского свидетельства о смерти</a:t>
            </a:r>
          </a:p>
        </p:txBody>
      </p:sp>
      <p:pic>
        <p:nvPicPr>
          <p:cNvPr id="16387" name="Picture 4" descr="3255729_origin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1888" y="1081088"/>
            <a:ext cx="6532562" cy="54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333625" y="2571750"/>
            <a:ext cx="6448425" cy="2124075"/>
          </a:xfrm>
          <a:prstGeom prst="roundRect">
            <a:avLst/>
          </a:prstGeom>
          <a:noFill/>
          <a:ln w="825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075" y="85725"/>
            <a:ext cx="13668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458913" y="485775"/>
            <a:ext cx="10445750" cy="4011613"/>
          </a:xfrm>
        </p:spPr>
        <p:txBody>
          <a:bodyPr/>
          <a:lstStyle/>
          <a:p>
            <a:pPr algn="just" eaLnBrk="1" hangingPunct="1"/>
            <a:r>
              <a:rPr lang="ru-RU" sz="2800" b="1" smtClean="0">
                <a:latin typeface="Calibri" pitchFamily="34" charset="0"/>
              </a:rPr>
              <a:t>Раздел </a:t>
            </a:r>
            <a:r>
              <a:rPr lang="en-US" sz="2800" b="1" smtClean="0">
                <a:latin typeface="Calibri" pitchFamily="34" charset="0"/>
              </a:rPr>
              <a:t>I</a:t>
            </a:r>
            <a:r>
              <a:rPr lang="ru-RU" sz="2800" b="1" smtClean="0">
                <a:latin typeface="Calibri" pitchFamily="34" charset="0"/>
              </a:rPr>
              <a:t>: </a:t>
            </a:r>
            <a:r>
              <a:rPr lang="ru-RU" sz="2800" smtClean="0">
                <a:latin typeface="Calibri" pitchFamily="34" charset="0"/>
              </a:rPr>
              <a:t>состояния, записанные в строках «а», «б», и «в» относятся к первоначальной и непосредственной причинам смерти.</a:t>
            </a:r>
            <a:br>
              <a:rPr lang="ru-RU" sz="2800" smtClean="0">
                <a:latin typeface="Calibri" pitchFamily="34" charset="0"/>
              </a:rPr>
            </a:br>
            <a:r>
              <a:rPr lang="ru-RU" sz="2800" smtClean="0">
                <a:latin typeface="Calibri" pitchFamily="34" charset="0"/>
              </a:rPr>
              <a:t/>
            </a:r>
            <a:br>
              <a:rPr lang="ru-RU" sz="2800" smtClean="0">
                <a:latin typeface="Calibri" pitchFamily="34" charset="0"/>
              </a:rPr>
            </a:br>
            <a:r>
              <a:rPr lang="ru-RU" sz="2800" smtClean="0">
                <a:latin typeface="Calibri" pitchFamily="34" charset="0"/>
              </a:rPr>
              <a:t>Строка «г» (кодируется дополнительно) указывает на обстоятельства внешних воздействий (травмы, отравления и др.), предназначена в основном </a:t>
            </a:r>
            <a:r>
              <a:rPr lang="ru-RU" sz="2800" i="1" smtClean="0">
                <a:latin typeface="Calibri" pitchFamily="34" charset="0"/>
              </a:rPr>
              <a:t>для судебно-медицинских экспертов и при выдаче медицинского свидетельства о смерти врачом общей практики, участковым или врачом, работающим в стационаре не используется.</a:t>
            </a:r>
            <a:endParaRPr lang="ru-RU" sz="2800" b="1" i="1" smtClean="0">
              <a:latin typeface="Calibri" pitchFamily="34" charset="0"/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1547813" y="4695825"/>
            <a:ext cx="10287000" cy="1481138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b="1" smtClean="0"/>
              <a:t>Раздел </a:t>
            </a:r>
            <a:r>
              <a:rPr lang="en-US" b="1" smtClean="0"/>
              <a:t>II</a:t>
            </a:r>
            <a:r>
              <a:rPr lang="ru-RU" b="1" smtClean="0"/>
              <a:t>: </a:t>
            </a:r>
            <a:r>
              <a:rPr lang="ru-RU" smtClean="0"/>
              <a:t>в нём в свидетельстве о смерти записывают «прочие важные состояния, способствовавшие смерти», их количество не ограничено.</a:t>
            </a: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01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55575"/>
            <a:ext cx="1208087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838200" y="534988"/>
            <a:ext cx="10515600" cy="56419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</a:t>
            </a:r>
          </a:p>
          <a:p>
            <a:pPr>
              <a:buFont typeface="Arial" charset="0"/>
              <a:buNone/>
            </a:pPr>
            <a:r>
              <a:rPr lang="ru-RU" smtClean="0"/>
              <a:t>    </a:t>
            </a:r>
            <a:r>
              <a:rPr lang="en-US" sz="3600" b="1" smtClean="0"/>
              <a:t>I</a:t>
            </a:r>
            <a:r>
              <a:rPr lang="ru-RU" smtClean="0"/>
              <a:t> а) </a:t>
            </a:r>
            <a:r>
              <a:rPr lang="ru-RU" b="1" smtClean="0"/>
              <a:t>непосредственная причина смерти</a:t>
            </a:r>
            <a:r>
              <a:rPr lang="ru-RU" smtClean="0"/>
              <a:t>    </a:t>
            </a:r>
            <a:r>
              <a:rPr lang="ru-RU" sz="1400" smtClean="0"/>
              <a:t>период времени</a:t>
            </a:r>
          </a:p>
          <a:p>
            <a:pPr>
              <a:buFont typeface="Arial" charset="0"/>
              <a:buNone/>
            </a:pPr>
            <a:r>
              <a:rPr lang="ru-RU" smtClean="0"/>
              <a:t>      б) </a:t>
            </a:r>
            <a:r>
              <a:rPr lang="ru-RU" b="1" smtClean="0"/>
              <a:t>промежуточная причина смерти</a:t>
            </a:r>
            <a:r>
              <a:rPr lang="ru-RU" smtClean="0"/>
              <a:t>         </a:t>
            </a:r>
            <a:r>
              <a:rPr lang="ru-RU" sz="1400" smtClean="0"/>
              <a:t>период времени     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      в) </a:t>
            </a:r>
            <a:r>
              <a:rPr lang="ru-RU" b="1" smtClean="0"/>
              <a:t>первоначальная причина смерти</a:t>
            </a:r>
            <a:r>
              <a:rPr lang="ru-RU" smtClean="0"/>
              <a:t>        </a:t>
            </a:r>
            <a:r>
              <a:rPr lang="ru-RU" sz="1400" smtClean="0"/>
              <a:t>период времени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      г) </a:t>
            </a:r>
            <a:r>
              <a:rPr lang="ru-RU" sz="2400" smtClean="0"/>
              <a:t>обстоятельства внешних воздействий</a:t>
            </a:r>
          </a:p>
          <a:p>
            <a:pPr>
              <a:buFont typeface="Arial" charset="0"/>
              <a:buNone/>
            </a:pPr>
            <a:r>
              <a:rPr lang="ru-RU" smtClean="0"/>
              <a:t>  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b="1" smtClean="0"/>
              <a:t>    </a:t>
            </a:r>
            <a:r>
              <a:rPr lang="en-US" b="1" smtClean="0"/>
              <a:t>II</a:t>
            </a:r>
            <a:r>
              <a:rPr lang="ru-RU" smtClean="0"/>
              <a:t> Прочие важные состояния, способствовавшие смерти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endParaRPr lang="ru-RU" smtClean="0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9113838" y="1828800"/>
            <a:ext cx="4794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ш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9574213" y="1841500"/>
            <a:ext cx="4794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и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0098088" y="1839913"/>
            <a:ext cx="4794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ф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0761663" y="1851025"/>
            <a:ext cx="4794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р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9097963" y="2351088"/>
            <a:ext cx="4794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ш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9618663" y="2347913"/>
            <a:ext cx="4794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и</a:t>
            </a: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10137775" y="2346325"/>
            <a:ext cx="4794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ф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10775950" y="2344738"/>
            <a:ext cx="4794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р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9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838200" y="1292225"/>
            <a:ext cx="10515600" cy="5240338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b="1" smtClean="0"/>
              <a:t>Первоначальная причина смерти </a:t>
            </a:r>
            <a:r>
              <a:rPr lang="ru-RU" smtClean="0"/>
              <a:t>(син.-основная причина смерти, основное заболевание в посмертном диагнозе) – это болезнь (нозологическая единица) или травма, вызвавшая последовательный ряд патологических процессов, приведших к смерти, а также обстоятельств несчастного случая или акта насилия, которые вызвали смертельную травму.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ru-RU" b="1" smtClean="0">
                <a:latin typeface="Arial" charset="0"/>
              </a:rPr>
              <a:t>!</a:t>
            </a:r>
            <a:r>
              <a:rPr lang="ru-RU" smtClean="0">
                <a:latin typeface="Arial" charset="0"/>
              </a:rPr>
              <a:t> </a:t>
            </a:r>
            <a:r>
              <a:rPr lang="ru-RU" b="1" smtClean="0"/>
              <a:t>В свидетельстве о смерти </a:t>
            </a:r>
            <a:r>
              <a:rPr lang="ru-RU" b="1" i="1" smtClean="0"/>
              <a:t>кодируется только первоначальная причина смерти, </a:t>
            </a:r>
            <a:r>
              <a:rPr lang="ru-RU" b="1" smtClean="0"/>
              <a:t>а в случае травмы или отравления – ещё и </a:t>
            </a:r>
            <a:r>
              <a:rPr lang="ru-RU" b="1" i="1" smtClean="0"/>
              <a:t>внешняя причина смерти.</a:t>
            </a:r>
            <a:endParaRPr lang="ru-RU" i="1" smtClean="0"/>
          </a:p>
          <a:p>
            <a:pPr marL="0" indent="0" algn="just" eaLnBrk="1" hangingPunct="1">
              <a:buFont typeface="Arial" charset="0"/>
              <a:buNone/>
            </a:pPr>
            <a:r>
              <a:rPr lang="ru-RU" smtClean="0"/>
              <a:t>Для шифровки первоначальной причины смерти не используются коды с четвёртым знаком «9» в блоках трёхзначных рубрик, обозначающим «неуточнённую информацию (заболевание, синдром и т.д.)».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8550" y="1055688"/>
            <a:ext cx="10875963" cy="6127750"/>
          </a:xfrm>
        </p:spPr>
        <p:txBody>
          <a:bodyPr>
            <a:normAutofit fontScale="70000" lnSpcReduction="20000"/>
          </a:bodyPr>
          <a:lstStyle/>
          <a:p>
            <a:pPr algn="just" eaLnBrk="1" hangingPunct="1">
              <a:lnSpc>
                <a:spcPct val="120000"/>
              </a:lnSpc>
              <a:defRPr/>
            </a:pPr>
            <a:r>
              <a:rPr lang="ru-RU" sz="5100" b="1" i="1" dirty="0" smtClean="0"/>
              <a:t>Непосредственная причина смерти </a:t>
            </a:r>
            <a:r>
              <a:rPr lang="ru-RU" b="1" i="1" dirty="0" smtClean="0"/>
              <a:t>– </a:t>
            </a:r>
            <a:r>
              <a:rPr lang="ru-RU" sz="4500" dirty="0" smtClean="0"/>
              <a:t>это патологический процесс, определяющий развитие терминального состояния (вызвавший остановку деятельности жизненно важных органов) и механизм смерти.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ru-RU" sz="4500" dirty="0" smtClean="0"/>
              <a:t>Причин смерти много, а механизмов – три: сердечный, лёгочный и мозговой (в соответствии с количеством жизненно важных систем органов).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ru-RU" sz="4500" dirty="0" smtClean="0"/>
              <a:t>Непосредственная </a:t>
            </a:r>
            <a:r>
              <a:rPr lang="ru-RU" sz="4500" dirty="0"/>
              <a:t>причина смерти указывается в медицинском свидетельстве о смерти в строке «а» </a:t>
            </a:r>
            <a:r>
              <a:rPr lang="ru-RU" sz="4500" b="1" dirty="0"/>
              <a:t>раздела «</a:t>
            </a:r>
            <a:r>
              <a:rPr lang="en-US" sz="4500" b="1" dirty="0"/>
              <a:t>I</a:t>
            </a:r>
            <a:r>
              <a:rPr lang="ru-RU" sz="4500" b="1" dirty="0"/>
              <a:t>»</a:t>
            </a:r>
            <a:r>
              <a:rPr lang="ru-RU" sz="4500" dirty="0"/>
              <a:t>, но, за исключением специальных статистических исследований, </a:t>
            </a:r>
            <a:r>
              <a:rPr lang="ru-RU" sz="4500" b="1" dirty="0"/>
              <a:t>не кодируется по МКБ-10.</a:t>
            </a:r>
          </a:p>
        </p:txBody>
      </p:sp>
      <p:pic>
        <p:nvPicPr>
          <p:cNvPr id="19458" name="Picture 2" descr="E:\Приказ 5 С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9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9013"/>
            <a:ext cx="12192000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604</Words>
  <Application>Microsoft Office PowerPoint</Application>
  <PresentationFormat>Произвольный</PresentationFormat>
  <Paragraphs>64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 Light</vt:lpstr>
      <vt:lpstr>Calibri</vt:lpstr>
      <vt:lpstr>Тема Office</vt:lpstr>
      <vt:lpstr>Слайд 1</vt:lpstr>
      <vt:lpstr>Слайд 2</vt:lpstr>
      <vt:lpstr>СТРУКТУРА МКБ-10</vt:lpstr>
      <vt:lpstr>Слайд 4</vt:lpstr>
      <vt:lpstr>Раздел I: состояния, записанные в строках «а», «б», и «в» относятся к первоначальной и непосредственной причинам смерти.  Строка «г» (кодируется дополнительно) указывает на обстоятельства внешних воздействий (травмы, отравления и др.), предназначена в основном для судебно-медицинских экспертов и при выдаче медицинского свидетельства о смерти врачом общей практики, участковым или врачом, работающим в стационаре не используется.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           Сердечную и  дыхательную недостаточность – не рекомендуются для написания в качестве причины смерти  Психические заболевания – не могут быть основной причиной смерти  Пи сочетании острых форм БСК и сахарного диабета, бронхиальной астмы, злокачественных новообразований первоначальной причиной смерти считаются эти заболевания.</vt:lpstr>
      <vt:lpstr>НЕЛЬЗЯ ИСПОЛЬЗОВАТЬ ДЛЯ КОДИРОВАНИЯ ОСНОВНОЙ ПРИЧИНОЙ СМЕРТИ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КОДИРОВАНИЯ ПРИЧИН СМЕРТИ</dc:title>
  <dc:creator>Tanya</dc:creator>
  <cp:lastModifiedBy>Muhina</cp:lastModifiedBy>
  <cp:revision>41</cp:revision>
  <dcterms:created xsi:type="dcterms:W3CDTF">2019-12-14T16:01:14Z</dcterms:created>
  <dcterms:modified xsi:type="dcterms:W3CDTF">2019-12-19T10:14:49Z</dcterms:modified>
</cp:coreProperties>
</file>