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autoCompressPictures="0">
  <p:sldMasterIdLst>
    <p:sldMasterId id="2147483648" r:id="rId4"/>
  </p:sldMasterIdLst>
  <p:notesMasterIdLst>
    <p:notesMasterId r:id="rId20"/>
  </p:notesMasterIdLst>
  <p:handoutMasterIdLst>
    <p:handoutMasterId r:id="rId21"/>
  </p:handoutMasterIdLst>
  <p:sldIdLst>
    <p:sldId id="256" r:id="rId5"/>
    <p:sldId id="257" r:id="rId6"/>
    <p:sldId id="258" r:id="rId7"/>
    <p:sldId id="259" r:id="rId8"/>
    <p:sldId id="260" r:id="rId9"/>
    <p:sldId id="268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9" r:id="rId18"/>
    <p:sldId id="270" r:id="rId19"/>
  </p:sldIdLst>
  <p:sldSz cx="12192000" cy="6858000"/>
  <p:notesSz cx="6858000" cy="9144000"/>
  <p:defaultTextStyle>
    <a:defPPr rtl="0">
      <a:defRPr lang="ru-RU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-666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9" d="100"/>
          <a:sy n="99" d="100"/>
        </p:scale>
        <p:origin x="3570" y="84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noProof="1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51F3F5E3-CEB6-44DF-B995-2FDFDFE9C11A}" type="datetime1">
              <a:rPr lang="ru-RU" noProof="1" smtClean="0"/>
              <a:pPr rtl="0"/>
              <a:t>19.12.2019</a:t>
            </a:fld>
            <a:endParaRPr lang="ru-RU" noProof="1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noProof="1"/>
          </a:p>
        </p:txBody>
      </p:sp>
      <p:sp>
        <p:nvSpPr>
          <p:cNvPr id="5" name="Номер слайда 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6F2C8D43-8168-48C8-91A7-63EACBACA74B}" type="slidenum">
              <a:rPr lang="ru-RU" noProof="1" dirty="0" smtClean="0"/>
              <a:pPr rtl="0"/>
              <a:t>‹#›</a:t>
            </a:fld>
            <a:endParaRPr lang="ru-RU" noProof="1"/>
          </a:p>
        </p:txBody>
      </p:sp>
    </p:spTree>
    <p:extLst>
      <p:ext uri="{BB962C8B-B14F-4D97-AF65-F5344CB8AC3E}">
        <p14:creationId xmlns="" xmlns:p14="http://schemas.microsoft.com/office/powerpoint/2010/main" val="353109985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noProof="1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23195258-86C4-401A-8E94-ADE157854278}" type="datetime1">
              <a:rPr lang="ru-RU" noProof="1" smtClean="0"/>
              <a:pPr rtl="0"/>
              <a:t>19.12.2019</a:t>
            </a:fld>
            <a:endParaRPr lang="ru-RU" noProof="1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noProof="1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  <a:p>
            <a:pPr lvl="1" rtl="0"/>
            <a:r>
              <a:rPr lang="ru-RU" noProof="1"/>
              <a:t>Второй уровень</a:t>
            </a:r>
          </a:p>
          <a:p>
            <a:pPr lvl="2" rtl="0"/>
            <a:r>
              <a:rPr lang="ru-RU" noProof="1"/>
              <a:t>Третий уровень</a:t>
            </a:r>
          </a:p>
          <a:p>
            <a:pPr lvl="3" rtl="0"/>
            <a:r>
              <a:rPr lang="ru-RU" noProof="1"/>
              <a:t>Четвертый уровень</a:t>
            </a:r>
          </a:p>
          <a:p>
            <a:pPr lvl="4" rtl="0"/>
            <a:r>
              <a:rPr lang="ru-RU" noProof="1"/>
              <a:t>Пятый уровень</a:t>
            </a:r>
          </a:p>
        </p:txBody>
      </p:sp>
      <p:sp>
        <p:nvSpPr>
          <p:cNvPr id="6" name="Нижний колонтитул 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noProof="1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5603C52C-5E29-41AF-BAA3-8217E886DA08}" type="slidenum">
              <a:rPr lang="ru-RU" noProof="1" dirty="0" smtClean="0"/>
              <a:pPr rtl="0"/>
              <a:t>‹#›</a:t>
            </a:fld>
            <a:endParaRPr lang="ru-RU" noProof="1"/>
          </a:p>
        </p:txBody>
      </p:sp>
    </p:spTree>
    <p:extLst>
      <p:ext uri="{BB962C8B-B14F-4D97-AF65-F5344CB8AC3E}">
        <p14:creationId xmlns="" xmlns:p14="http://schemas.microsoft.com/office/powerpoint/2010/main" val="196196172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603C52C-5E29-41AF-BAA3-8217E886DA08}" type="slidenum">
              <a:rPr lang="ru-RU" noProof="1" dirty="0" smtClean="0"/>
              <a:pPr rtl="0"/>
              <a:t>1</a:t>
            </a:fld>
            <a:endParaRPr lang="ru-RU" noProof="1"/>
          </a:p>
        </p:txBody>
      </p:sp>
    </p:spTree>
    <p:extLst>
      <p:ext uri="{BB962C8B-B14F-4D97-AF65-F5344CB8AC3E}">
        <p14:creationId xmlns="" xmlns:p14="http://schemas.microsoft.com/office/powerpoint/2010/main" val="24787365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603C52C-5E29-41AF-BAA3-8217E886DA08}" type="slidenum">
              <a:rPr lang="ru-RU" noProof="1" smtClean="0"/>
              <a:pPr rtl="0"/>
              <a:t>2</a:t>
            </a:fld>
            <a:endParaRPr lang="ru-RU" noProof="1"/>
          </a:p>
        </p:txBody>
      </p:sp>
    </p:spTree>
    <p:extLst>
      <p:ext uri="{BB962C8B-B14F-4D97-AF65-F5344CB8AC3E}">
        <p14:creationId xmlns="" xmlns:p14="http://schemas.microsoft.com/office/powerpoint/2010/main" val="8439668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603C52C-5E29-41AF-BAA3-8217E886DA08}" type="slidenum">
              <a:rPr lang="ru-RU" noProof="1" smtClean="0"/>
              <a:pPr rtl="0"/>
              <a:t>3</a:t>
            </a:fld>
            <a:endParaRPr lang="ru-RU" noProof="1"/>
          </a:p>
        </p:txBody>
      </p:sp>
    </p:spTree>
    <p:extLst>
      <p:ext uri="{BB962C8B-B14F-4D97-AF65-F5344CB8AC3E}">
        <p14:creationId xmlns="" xmlns:p14="http://schemas.microsoft.com/office/powerpoint/2010/main" val="8439668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Заголовок 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rtlCol="0" anchor="b">
            <a:normAutofit/>
          </a:bodyPr>
          <a:lstStyle>
            <a:lvl1pPr algn="l">
              <a:defRPr sz="6000"/>
            </a:lvl1pPr>
          </a:lstStyle>
          <a:p>
            <a:pPr rtl="0"/>
            <a:r>
              <a:rPr lang="ru-RU" noProof="1" smtClean="0"/>
              <a:t>Образец заголовка</a:t>
            </a:r>
            <a:endParaRPr lang="ru-RU" noProof="1"/>
          </a:p>
        </p:txBody>
      </p:sp>
      <p:sp>
        <p:nvSpPr>
          <p:cNvPr id="3" name="Подзаголовок 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 rtlCol="0"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1" smtClean="0"/>
              <a:t>Образец подзаголовка</a:t>
            </a:r>
            <a:endParaRPr lang="ru-RU" noProof="1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 rtlCol="0"/>
          <a:lstStyle/>
          <a:p>
            <a:pPr rtl="0"/>
            <a:fld id="{7F5D3971-613F-407D-8A46-F6C0EB422763}" type="datetime1">
              <a:rPr lang="ru-RU" noProof="1" dirty="0" smtClean="0"/>
              <a:pPr rtl="0"/>
              <a:t>19.12.2019</a:t>
            </a:fld>
            <a:endParaRPr lang="ru-RU" noProof="1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 rtlCol="0"/>
          <a:lstStyle/>
          <a:p>
            <a:pPr rtl="0"/>
            <a:fld id="{6D22F896-40B5-4ADD-8801-0D06FADFA095}" type="slidenum">
              <a:rPr lang="ru-RU" noProof="1" dirty="0" smtClean="0"/>
              <a:pPr rtl="0"/>
              <a:t>‹#›</a:t>
            </a:fld>
            <a:endParaRPr lang="ru-RU" noProof="1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ый 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rtlCol="0" anchor="b"/>
          <a:lstStyle>
            <a:lvl1pPr algn="l">
              <a:defRPr sz="3200"/>
            </a:lvl1pPr>
          </a:lstStyle>
          <a:p>
            <a:pPr rtl="0"/>
            <a:r>
              <a:rPr lang="ru-RU" noProof="1" smtClean="0"/>
              <a:t>Образец заголовка</a:t>
            </a:r>
            <a:endParaRPr lang="ru-RU" noProof="1"/>
          </a:p>
        </p:txBody>
      </p:sp>
      <p:sp>
        <p:nvSpPr>
          <p:cNvPr id="3" name="Рисунок 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681727" y="941439"/>
            <a:ext cx="10821840" cy="3478161"/>
          </a:xfrm>
        </p:spPr>
        <p:txBody>
          <a:bodyPr rtlCol="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noProof="1"/>
              <a:t>Щелкните значок, чтобы добавить изображение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685800" y="5516715"/>
            <a:ext cx="10820400" cy="701969"/>
          </a:xfrm>
        </p:spPr>
        <p:txBody>
          <a:bodyPr rtlCol="0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CD394A4-8215-4421-B0F2-767F11A3BCF6}" type="datetime1">
              <a:rPr lang="ru-RU" noProof="1" smtClean="0"/>
              <a:pPr rtl="0"/>
              <a:t>19.12.2019</a:t>
            </a:fld>
            <a:endParaRPr lang="ru-RU" noProof="1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1" dirty="0" smtClean="0"/>
              <a:pPr rtl="0"/>
              <a:t>‹#›</a:t>
            </a:fld>
            <a:endParaRPr lang="ru-RU" noProof="1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rtlCol="0" anchor="ctr"/>
          <a:lstStyle>
            <a:lvl1pPr algn="l">
              <a:defRPr sz="3200"/>
            </a:lvl1pPr>
          </a:lstStyle>
          <a:p>
            <a:pPr rtl="0"/>
            <a:r>
              <a:rPr lang="ru-RU" noProof="1" smtClean="0"/>
              <a:t>Образец заголовка</a:t>
            </a:r>
            <a:endParaRPr lang="ru-RU" noProof="1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1024467" y="3649133"/>
            <a:ext cx="10130516" cy="999067"/>
          </a:xfrm>
        </p:spPr>
        <p:txBody>
          <a:bodyPr rtlCol="0"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 rtlCol="0"/>
          <a:lstStyle>
            <a:lvl1pPr algn="r">
              <a:defRPr/>
            </a:lvl1pPr>
          </a:lstStyle>
          <a:p>
            <a:pPr rtl="0"/>
            <a:fld id="{D2E01DA1-D780-478C-A1E6-DB7162850904}" type="datetime1">
              <a:rPr lang="ru-RU" noProof="1" smtClean="0"/>
              <a:pPr rtl="0"/>
              <a:t>19.12.2019</a:t>
            </a:fld>
            <a:endParaRPr lang="ru-RU" noProof="1"/>
          </a:p>
        </p:txBody>
      </p:sp>
      <p:sp>
        <p:nvSpPr>
          <p:cNvPr id="6" name="Нижний колонтитул 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 rtlCol="0"/>
          <a:lstStyle/>
          <a:p>
            <a:pPr rtl="0"/>
            <a:fld id="{6D22F896-40B5-4ADD-8801-0D06FADFA095}" type="slidenum">
              <a:rPr lang="ru-RU" noProof="1" dirty="0" smtClean="0"/>
              <a:pPr rtl="0"/>
              <a:t>‹#›</a:t>
            </a:fld>
            <a:endParaRPr lang="ru-RU" noProof="1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 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rtlCol="0" anchor="ctr"/>
          <a:lstStyle>
            <a:lvl1pPr algn="l">
              <a:defRPr sz="3200"/>
            </a:lvl1pPr>
          </a:lstStyle>
          <a:p>
            <a:pPr rtl="0"/>
            <a:r>
              <a:rPr lang="ru-RU" noProof="1" smtClean="0"/>
              <a:t>Образец заголовка</a:t>
            </a:r>
            <a:endParaRPr lang="ru-RU" noProof="1"/>
          </a:p>
        </p:txBody>
      </p:sp>
      <p:sp>
        <p:nvSpPr>
          <p:cNvPr id="12" name="Текст 3"/>
          <p:cNvSpPr>
            <a:spLocks noGrp="1"/>
          </p:cNvSpPr>
          <p:nvPr>
            <p:ph type="body" sz="half" idx="13" hasCustomPrompt="1"/>
          </p:nvPr>
        </p:nvSpPr>
        <p:spPr>
          <a:xfrm>
            <a:off x="1303865" y="3365556"/>
            <a:ext cx="9592736" cy="444443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1024467" y="3959862"/>
            <a:ext cx="10151533" cy="679871"/>
          </a:xfrm>
        </p:spPr>
        <p:txBody>
          <a:bodyPr rtlCol="0"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 rtlCol="0"/>
          <a:lstStyle>
            <a:lvl1pPr algn="r">
              <a:defRPr/>
            </a:lvl1pPr>
          </a:lstStyle>
          <a:p>
            <a:pPr rtl="0"/>
            <a:fld id="{D86403EE-C9CA-43B5-BDF8-3B30FBEC95CA}" type="datetime1">
              <a:rPr lang="ru-RU" noProof="1" smtClean="0"/>
              <a:pPr rtl="0"/>
              <a:t>19.12.2019</a:t>
            </a:fld>
            <a:endParaRPr lang="ru-RU" noProof="1"/>
          </a:p>
        </p:txBody>
      </p:sp>
      <p:sp>
        <p:nvSpPr>
          <p:cNvPr id="6" name="Нижний колонтитул 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 rtlCol="0"/>
          <a:lstStyle/>
          <a:p>
            <a:pPr rtl="0"/>
            <a:fld id="{6D22F896-40B5-4ADD-8801-0D06FADFA095}" type="slidenum">
              <a:rPr lang="ru-RU" noProof="1" dirty="0" smtClean="0"/>
              <a:pPr rtl="0"/>
              <a:t>‹#›</a:t>
            </a:fld>
            <a:endParaRPr lang="ru-RU" noProof="1"/>
          </a:p>
        </p:txBody>
      </p:sp>
      <p:sp>
        <p:nvSpPr>
          <p:cNvPr id="9" name="Надпись 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rtl="0"/>
            <a:r>
              <a:rPr lang="ru-RU" sz="8000" noProof="1">
                <a:solidFill>
                  <a:schemeClr val="tx1"/>
                </a:solidFill>
                <a:effectLst/>
              </a:rPr>
              <a:t>«</a:t>
            </a:r>
          </a:p>
        </p:txBody>
      </p:sp>
      <p:sp>
        <p:nvSpPr>
          <p:cNvPr id="10" name="Надпись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 rtl="0"/>
            <a:r>
              <a:rPr lang="ru-RU" sz="8000" noProof="1">
                <a:solidFill>
                  <a:schemeClr val="tx1"/>
                </a:solidFill>
                <a:effectLst/>
              </a:rPr>
              <a:t>»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rtlCol="0" anchor="b"/>
          <a:lstStyle>
            <a:lvl1pPr algn="l">
              <a:defRPr sz="3200"/>
            </a:lvl1pPr>
          </a:lstStyle>
          <a:p>
            <a:pPr rtl="0"/>
            <a:r>
              <a:rPr lang="ru-RU" noProof="1" smtClean="0"/>
              <a:t>Образец заголовка</a:t>
            </a:r>
            <a:endParaRPr lang="ru-RU" noProof="1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1024467" y="3648315"/>
            <a:ext cx="10144654" cy="999885"/>
          </a:xfrm>
        </p:spPr>
        <p:txBody>
          <a:bodyPr rtlCol="0"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 rtlCol="0"/>
          <a:lstStyle>
            <a:lvl1pPr algn="r">
              <a:defRPr/>
            </a:lvl1pPr>
          </a:lstStyle>
          <a:p>
            <a:pPr rtl="0"/>
            <a:fld id="{C7A17412-9F10-48A5-995F-F995BC3F24BE}" type="datetime1">
              <a:rPr lang="ru-RU" noProof="1" smtClean="0"/>
              <a:pPr rtl="0"/>
              <a:t>19.12.2019</a:t>
            </a:fld>
            <a:endParaRPr lang="ru-RU" noProof="1"/>
          </a:p>
        </p:txBody>
      </p:sp>
      <p:sp>
        <p:nvSpPr>
          <p:cNvPr id="6" name="Нижний колонтитул 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 rtlCol="0"/>
          <a:lstStyle/>
          <a:p>
            <a:pPr rtl="0"/>
            <a:fld id="{6D22F896-40B5-4ADD-8801-0D06FADFA095}" type="slidenum">
              <a:rPr lang="ru-RU" noProof="1" dirty="0" smtClean="0"/>
              <a:pPr rtl="0"/>
              <a:t>‹#›</a:t>
            </a:fld>
            <a:endParaRPr lang="ru-RU" noProof="1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ойной столбе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Заголовок 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 rtlCol="0"/>
          <a:lstStyle/>
          <a:p>
            <a:pPr rtl="0"/>
            <a:r>
              <a:rPr lang="ru-RU" noProof="1" smtClean="0"/>
              <a:t>Образец заголовка</a:t>
            </a:r>
            <a:endParaRPr lang="ru-RU" noProof="1"/>
          </a:p>
        </p:txBody>
      </p:sp>
      <p:sp>
        <p:nvSpPr>
          <p:cNvPr id="7" name="Текст 2"/>
          <p:cNvSpPr>
            <a:spLocks noGrp="1"/>
          </p:cNvSpPr>
          <p:nvPr>
            <p:ph type="body" idx="1" hasCustomPrompt="1"/>
          </p:nvPr>
        </p:nvSpPr>
        <p:spPr>
          <a:xfrm>
            <a:off x="685800" y="2202080"/>
            <a:ext cx="3456432" cy="617320"/>
          </a:xfrm>
        </p:spPr>
        <p:txBody>
          <a:bodyPr rtlCol="0"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</p:txBody>
      </p:sp>
      <p:sp>
        <p:nvSpPr>
          <p:cNvPr id="8" name="Текст 3"/>
          <p:cNvSpPr>
            <a:spLocks noGrp="1"/>
          </p:cNvSpPr>
          <p:nvPr>
            <p:ph type="body" sz="half" idx="15" hasCustomPrompt="1"/>
          </p:nvPr>
        </p:nvSpPr>
        <p:spPr>
          <a:xfrm>
            <a:off x="685799" y="2904565"/>
            <a:ext cx="3456432" cy="3314132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</p:txBody>
      </p:sp>
      <p:sp>
        <p:nvSpPr>
          <p:cNvPr id="9" name="Текст 4"/>
          <p:cNvSpPr>
            <a:spLocks noGrp="1"/>
          </p:cNvSpPr>
          <p:nvPr>
            <p:ph type="body" sz="quarter" idx="3" hasCustomPrompt="1"/>
          </p:nvPr>
        </p:nvSpPr>
        <p:spPr>
          <a:xfrm>
            <a:off x="4368800" y="2201333"/>
            <a:ext cx="3456432" cy="626534"/>
          </a:xfrm>
        </p:spPr>
        <p:txBody>
          <a:bodyPr rtlCol="0"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</p:txBody>
      </p:sp>
      <p:sp>
        <p:nvSpPr>
          <p:cNvPr id="10" name="Текст 3"/>
          <p:cNvSpPr>
            <a:spLocks noGrp="1"/>
          </p:cNvSpPr>
          <p:nvPr>
            <p:ph type="body" sz="half" idx="16" hasCustomPrompt="1"/>
          </p:nvPr>
        </p:nvSpPr>
        <p:spPr>
          <a:xfrm>
            <a:off x="4366858" y="2904067"/>
            <a:ext cx="3456432" cy="3314618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</p:txBody>
      </p:sp>
      <p:sp>
        <p:nvSpPr>
          <p:cNvPr id="11" name="Текст 4"/>
          <p:cNvSpPr>
            <a:spLocks noGrp="1"/>
          </p:cNvSpPr>
          <p:nvPr>
            <p:ph type="body" sz="quarter" idx="13" hasCustomPrompt="1"/>
          </p:nvPr>
        </p:nvSpPr>
        <p:spPr>
          <a:xfrm>
            <a:off x="8051800" y="2192866"/>
            <a:ext cx="3456432" cy="626534"/>
          </a:xfrm>
        </p:spPr>
        <p:txBody>
          <a:bodyPr rtlCol="0"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</p:txBody>
      </p:sp>
      <p:sp>
        <p:nvSpPr>
          <p:cNvPr id="12" name="Текст 3"/>
          <p:cNvSpPr>
            <a:spLocks noGrp="1"/>
          </p:cNvSpPr>
          <p:nvPr>
            <p:ph type="body" sz="half" idx="17" hasCustomPrompt="1"/>
          </p:nvPr>
        </p:nvSpPr>
        <p:spPr>
          <a:xfrm>
            <a:off x="8051801" y="2904565"/>
            <a:ext cx="3456432" cy="3314132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0CF83A1-D7AC-4F33-8F13-3D5826F7F4BF}" type="datetime1">
              <a:rPr lang="ru-RU" noProof="1" smtClean="0"/>
              <a:pPr rtl="0"/>
              <a:t>19.12.2019</a:t>
            </a:fld>
            <a:endParaRPr lang="ru-RU" noProof="1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5" name="Номер слайда 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1" dirty="0" smtClean="0"/>
              <a:pPr rtl="0"/>
              <a:t>‹#›</a:t>
            </a:fld>
            <a:endParaRPr lang="ru-RU" noProof="1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 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 rtlCol="0"/>
          <a:lstStyle/>
          <a:p>
            <a:pPr rtl="0"/>
            <a:r>
              <a:rPr lang="ru-RU" noProof="1" smtClean="0"/>
              <a:t>Образец заголовка</a:t>
            </a:r>
            <a:endParaRPr lang="ru-RU" noProof="1"/>
          </a:p>
        </p:txBody>
      </p:sp>
      <p:sp>
        <p:nvSpPr>
          <p:cNvPr id="19" name="Текст 2"/>
          <p:cNvSpPr>
            <a:spLocks noGrp="1"/>
          </p:cNvSpPr>
          <p:nvPr>
            <p:ph type="body" idx="1" hasCustomPrompt="1"/>
          </p:nvPr>
        </p:nvSpPr>
        <p:spPr>
          <a:xfrm>
            <a:off x="688618" y="4191000"/>
            <a:ext cx="3451582" cy="682765"/>
          </a:xfrm>
        </p:spPr>
        <p:txBody>
          <a:bodyPr rtlCol="0"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</p:txBody>
      </p:sp>
      <p:sp>
        <p:nvSpPr>
          <p:cNvPr id="20" name="Рисунок 2"/>
          <p:cNvSpPr>
            <a:spLocks noGrp="1" noChangeAspect="1"/>
          </p:cNvSpPr>
          <p:nvPr>
            <p:ph type="pic" idx="15" hasCustomPrompt="1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rtl="0"/>
            <a:r>
              <a:rPr lang="ru-RU" noProof="1"/>
              <a:t>Щелкните значок, чтобы добавить изображение</a:t>
            </a:r>
          </a:p>
        </p:txBody>
      </p:sp>
      <p:sp>
        <p:nvSpPr>
          <p:cNvPr id="21" name="Текст 3"/>
          <p:cNvSpPr>
            <a:spLocks noGrp="1"/>
          </p:cNvSpPr>
          <p:nvPr>
            <p:ph type="body" sz="half" idx="18" hasCustomPrompt="1"/>
          </p:nvPr>
        </p:nvSpPr>
        <p:spPr>
          <a:xfrm>
            <a:off x="688618" y="4873764"/>
            <a:ext cx="3451582" cy="1344921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</p:txBody>
      </p:sp>
      <p:sp>
        <p:nvSpPr>
          <p:cNvPr id="22" name="Текст 4"/>
          <p:cNvSpPr>
            <a:spLocks noGrp="1"/>
          </p:cNvSpPr>
          <p:nvPr>
            <p:ph type="body" sz="quarter" idx="3" hasCustomPrompt="1"/>
          </p:nvPr>
        </p:nvSpPr>
        <p:spPr>
          <a:xfrm>
            <a:off x="4374263" y="4191000"/>
            <a:ext cx="3448935" cy="682765"/>
          </a:xfrm>
        </p:spPr>
        <p:txBody>
          <a:bodyPr rtlCol="0"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</p:txBody>
      </p:sp>
      <p:sp>
        <p:nvSpPr>
          <p:cNvPr id="23" name="Рисунок 2"/>
          <p:cNvSpPr>
            <a:spLocks noGrp="1" noChangeAspect="1"/>
          </p:cNvSpPr>
          <p:nvPr>
            <p:ph type="pic" idx="21" hasCustomPrompt="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rtl="0"/>
            <a:r>
              <a:rPr lang="ru-RU" noProof="1"/>
              <a:t>Щелкните значок, чтобы добавить изображение</a:t>
            </a:r>
          </a:p>
        </p:txBody>
      </p:sp>
      <p:sp>
        <p:nvSpPr>
          <p:cNvPr id="24" name="Текст 3"/>
          <p:cNvSpPr>
            <a:spLocks noGrp="1"/>
          </p:cNvSpPr>
          <p:nvPr>
            <p:ph type="body" sz="half" idx="19" hasCustomPrompt="1"/>
          </p:nvPr>
        </p:nvSpPr>
        <p:spPr>
          <a:xfrm>
            <a:off x="4374264" y="4873763"/>
            <a:ext cx="3448935" cy="1344921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</p:txBody>
      </p:sp>
      <p:sp>
        <p:nvSpPr>
          <p:cNvPr id="25" name="Текст 4"/>
          <p:cNvSpPr>
            <a:spLocks noGrp="1"/>
          </p:cNvSpPr>
          <p:nvPr>
            <p:ph type="body" sz="quarter" idx="13" hasCustomPrompt="1"/>
          </p:nvPr>
        </p:nvSpPr>
        <p:spPr>
          <a:xfrm>
            <a:off x="8049731" y="4191000"/>
            <a:ext cx="3456469" cy="682765"/>
          </a:xfrm>
        </p:spPr>
        <p:txBody>
          <a:bodyPr rtlCol="0"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</p:txBody>
      </p:sp>
      <p:sp>
        <p:nvSpPr>
          <p:cNvPr id="26" name="Рисунок 2"/>
          <p:cNvSpPr>
            <a:spLocks noGrp="1" noChangeAspect="1"/>
          </p:cNvSpPr>
          <p:nvPr>
            <p:ph type="pic" idx="22" hasCustomPrompt="1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rtl="0"/>
            <a:r>
              <a:rPr lang="ru-RU" noProof="1"/>
              <a:t>Щелкните значок, чтобы добавить изображение</a:t>
            </a:r>
          </a:p>
        </p:txBody>
      </p:sp>
      <p:sp>
        <p:nvSpPr>
          <p:cNvPr id="27" name="Текст 3"/>
          <p:cNvSpPr>
            <a:spLocks noGrp="1"/>
          </p:cNvSpPr>
          <p:nvPr>
            <p:ph type="body" sz="half" idx="20" hasCustomPrompt="1"/>
          </p:nvPr>
        </p:nvSpPr>
        <p:spPr>
          <a:xfrm>
            <a:off x="8049731" y="4873761"/>
            <a:ext cx="3452445" cy="1344921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5B6212E-AA16-4076-B669-F7EBF9E27B56}" type="datetime1">
              <a:rPr lang="ru-RU" noProof="1" smtClean="0"/>
              <a:pPr rtl="0"/>
              <a:t>19.12.2019</a:t>
            </a:fld>
            <a:endParaRPr lang="ru-RU" noProof="1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5" name="Номер слайда 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1" dirty="0" smtClean="0"/>
              <a:pPr rtl="0"/>
              <a:t>‹#›</a:t>
            </a:fld>
            <a:endParaRPr lang="ru-RU" noProof="1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1" smtClean="0"/>
              <a:t>Образец заголовка</a:t>
            </a:r>
            <a:endParaRPr lang="ru-RU" noProof="1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 hasCustomPrompt="1"/>
          </p:nvPr>
        </p:nvSpPr>
        <p:spPr>
          <a:xfrm>
            <a:off x="685800" y="2194559"/>
            <a:ext cx="10820400" cy="4024125"/>
          </a:xfrm>
        </p:spPr>
        <p:txBody>
          <a:bodyPr vert="eaVert" rtlCol="0"/>
          <a:lstStyle/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  <a:p>
            <a:pPr lvl="1" rtl="0"/>
            <a:r>
              <a:rPr lang="ru-RU" noProof="1"/>
              <a:t>Второй уровень</a:t>
            </a:r>
          </a:p>
          <a:p>
            <a:pPr lvl="2" rtl="0"/>
            <a:r>
              <a:rPr lang="ru-RU" noProof="1"/>
              <a:t>Третий уровень</a:t>
            </a:r>
          </a:p>
          <a:p>
            <a:pPr lvl="3" rtl="0"/>
            <a:r>
              <a:rPr lang="ru-RU" noProof="1"/>
              <a:t>Четвертый уровень</a:t>
            </a:r>
          </a:p>
          <a:p>
            <a:pPr lvl="4" rtl="0"/>
            <a:r>
              <a:rPr lang="ru-RU" noProof="1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98A3CB4-63E0-42FA-B506-E5D86E0945B1}" type="datetime1">
              <a:rPr lang="ru-RU" noProof="1" smtClean="0"/>
              <a:pPr rtl="0"/>
              <a:t>19.12.2019</a:t>
            </a:fld>
            <a:endParaRPr lang="ru-RU" noProof="1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1" dirty="0" smtClean="0"/>
              <a:pPr rtl="0"/>
              <a:t>‹#›</a:t>
            </a:fld>
            <a:endParaRPr lang="ru-RU" noProof="1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Вертикальный заголовок 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 rtlCol="0"/>
          <a:lstStyle>
            <a:lvl1pPr algn="l">
              <a:defRPr/>
            </a:lvl1pPr>
          </a:lstStyle>
          <a:p>
            <a:pPr rtl="0"/>
            <a:r>
              <a:rPr lang="ru-RU" noProof="1" smtClean="0"/>
              <a:t>Образец заголовка</a:t>
            </a:r>
            <a:endParaRPr lang="ru-RU" noProof="1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 hasCustomPrompt="1"/>
          </p:nvPr>
        </p:nvSpPr>
        <p:spPr>
          <a:xfrm>
            <a:off x="1024466" y="745067"/>
            <a:ext cx="8204201" cy="3903133"/>
          </a:xfrm>
        </p:spPr>
        <p:txBody>
          <a:bodyPr vert="eaVert" rtlCol="0"/>
          <a:lstStyle/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  <a:p>
            <a:pPr lvl="1" rtl="0"/>
            <a:r>
              <a:rPr lang="ru-RU" noProof="1"/>
              <a:t>Второй уровень</a:t>
            </a:r>
          </a:p>
          <a:p>
            <a:pPr lvl="2" rtl="0"/>
            <a:r>
              <a:rPr lang="ru-RU" noProof="1"/>
              <a:t>Третий уровень</a:t>
            </a:r>
          </a:p>
          <a:p>
            <a:pPr lvl="3" rtl="0"/>
            <a:r>
              <a:rPr lang="ru-RU" noProof="1"/>
              <a:t>Четвертый уровень</a:t>
            </a:r>
          </a:p>
          <a:p>
            <a:pPr lvl="4" rtl="0"/>
            <a:r>
              <a:rPr lang="ru-RU" noProof="1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 rtlCol="0"/>
          <a:lstStyle>
            <a:lvl1pPr algn="r">
              <a:defRPr/>
            </a:lvl1pPr>
          </a:lstStyle>
          <a:p>
            <a:pPr rtl="0"/>
            <a:fld id="{2EA8B877-EDF3-486E-B006-0AF3C2C1E078}" type="datetime1">
              <a:rPr lang="ru-RU" noProof="1" smtClean="0"/>
              <a:pPr rtl="0"/>
              <a:t>19.12.2019</a:t>
            </a:fld>
            <a:endParaRPr lang="ru-RU" noProof="1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 rtlCol="0"/>
          <a:lstStyle/>
          <a:p>
            <a:pPr rtl="0"/>
            <a:fld id="{6D22F896-40B5-4ADD-8801-0D06FADFA095}" type="slidenum">
              <a:rPr lang="ru-RU" noProof="1" dirty="0" smtClean="0"/>
              <a:pPr rtl="0"/>
              <a:t>‹#›</a:t>
            </a:fld>
            <a:endParaRPr lang="ru-RU" noProof="1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1" smtClean="0"/>
              <a:t>Образец заголовка</a:t>
            </a:r>
            <a:endParaRPr lang="ru-RU" noProof="1"/>
          </a:p>
        </p:txBody>
      </p:sp>
      <p:sp>
        <p:nvSpPr>
          <p:cNvPr id="3" name="Объект 2"/>
          <p:cNvSpPr>
            <a:spLocks noGrp="1"/>
          </p:cNvSpPr>
          <p:nvPr>
            <p:ph idx="1" hasCustomPrompt="1"/>
          </p:nvPr>
        </p:nvSpPr>
        <p:spPr/>
        <p:txBody>
          <a:bodyPr rtlCol="0"/>
          <a:lstStyle/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  <a:p>
            <a:pPr lvl="1" rtl="0"/>
            <a:r>
              <a:rPr lang="ru-RU" noProof="1"/>
              <a:t>Второй уровень</a:t>
            </a:r>
          </a:p>
          <a:p>
            <a:pPr lvl="2" rtl="0"/>
            <a:r>
              <a:rPr lang="ru-RU" noProof="1"/>
              <a:t>Третий уровень</a:t>
            </a:r>
          </a:p>
          <a:p>
            <a:pPr lvl="3" rtl="0"/>
            <a:r>
              <a:rPr lang="ru-RU" noProof="1"/>
              <a:t>Четвертый уровень</a:t>
            </a:r>
          </a:p>
          <a:p>
            <a:pPr lvl="4" rtl="0"/>
            <a:r>
              <a:rPr lang="ru-RU" noProof="1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B5B0317-E5ED-4357-88D7-8FEC4FC40737}" type="datetime1">
              <a:rPr lang="ru-RU" noProof="1" dirty="0" smtClean="0"/>
              <a:pPr rtl="0"/>
              <a:t>19.12.2019</a:t>
            </a:fld>
            <a:endParaRPr lang="ru-RU" noProof="1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1" dirty="0" smtClean="0"/>
              <a:pPr rtl="0"/>
              <a:t>‹#›</a:t>
            </a:fld>
            <a:endParaRPr lang="ru-RU" noProof="1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rtlCol="0" anchor="b">
            <a:normAutofit/>
          </a:bodyPr>
          <a:lstStyle>
            <a:lvl1pPr algn="r">
              <a:defRPr sz="4000"/>
            </a:lvl1pPr>
          </a:lstStyle>
          <a:p>
            <a:pPr rtl="0"/>
            <a:r>
              <a:rPr lang="ru-RU" noProof="1" smtClean="0"/>
              <a:t>Образец заголовка</a:t>
            </a:r>
            <a:endParaRPr lang="ru-RU" noProof="1"/>
          </a:p>
        </p:txBody>
      </p:sp>
      <p:sp>
        <p:nvSpPr>
          <p:cNvPr id="3" name="Текст 2"/>
          <p:cNvSpPr>
            <a:spLocks noGrp="1"/>
          </p:cNvSpPr>
          <p:nvPr>
            <p:ph type="body" idx="1" hasCustomPrompt="1"/>
          </p:nvPr>
        </p:nvSpPr>
        <p:spPr>
          <a:xfrm>
            <a:off x="1024467" y="3641725"/>
            <a:ext cx="10490200" cy="955675"/>
          </a:xfrm>
        </p:spPr>
        <p:txBody>
          <a:bodyPr rtlCol="0"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 rtlCol="0"/>
          <a:lstStyle>
            <a:lvl1pPr algn="r">
              <a:defRPr/>
            </a:lvl1pPr>
          </a:lstStyle>
          <a:p>
            <a:pPr rtl="0"/>
            <a:fld id="{54624045-5829-401A-8952-3E137170E9E7}" type="datetime1">
              <a:rPr lang="ru-RU" noProof="1" smtClean="0"/>
              <a:pPr rtl="0"/>
              <a:t>19.12.2019</a:t>
            </a:fld>
            <a:endParaRPr lang="ru-RU" noProof="1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 rtlCol="0"/>
          <a:lstStyle/>
          <a:p>
            <a:pPr rtl="0"/>
            <a:fld id="{6D22F896-40B5-4ADD-8801-0D06FADFA095}" type="slidenum">
              <a:rPr lang="ru-RU" noProof="1" dirty="0" smtClean="0"/>
              <a:pPr rtl="0"/>
              <a:t>‹#›</a:t>
            </a:fld>
            <a:endParaRPr lang="ru-RU" noProof="1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 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1" smtClean="0"/>
              <a:t>Образец заголовка</a:t>
            </a:r>
            <a:endParaRPr lang="ru-RU" noProof="1"/>
          </a:p>
        </p:txBody>
      </p:sp>
      <p:sp>
        <p:nvSpPr>
          <p:cNvPr id="3" name="Объект 2"/>
          <p:cNvSpPr>
            <a:spLocks noGrp="1"/>
          </p:cNvSpPr>
          <p:nvPr>
            <p:ph sz="half" idx="1" hasCustomPrompt="1"/>
          </p:nvPr>
        </p:nvSpPr>
        <p:spPr>
          <a:xfrm>
            <a:off x="685800" y="2194559"/>
            <a:ext cx="5334000" cy="4024125"/>
          </a:xfrm>
        </p:spPr>
        <p:txBody>
          <a:bodyPr rtlCol="0"/>
          <a:lstStyle/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  <a:p>
            <a:pPr lvl="1" rtl="0"/>
            <a:r>
              <a:rPr lang="ru-RU" noProof="1"/>
              <a:t>Второй уровень</a:t>
            </a:r>
          </a:p>
          <a:p>
            <a:pPr lvl="2" rtl="0"/>
            <a:r>
              <a:rPr lang="ru-RU" noProof="1"/>
              <a:t>Третий уровень</a:t>
            </a:r>
          </a:p>
          <a:p>
            <a:pPr lvl="3" rtl="0"/>
            <a:r>
              <a:rPr lang="ru-RU" noProof="1"/>
              <a:t>Четвертый уровень</a:t>
            </a:r>
          </a:p>
          <a:p>
            <a:pPr lvl="4" rtl="0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 hasCustomPrompt="1"/>
          </p:nvPr>
        </p:nvSpPr>
        <p:spPr>
          <a:xfrm>
            <a:off x="6172200" y="2194559"/>
            <a:ext cx="5334000" cy="4024125"/>
          </a:xfrm>
        </p:spPr>
        <p:txBody>
          <a:bodyPr rtlCol="0"/>
          <a:lstStyle/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  <a:p>
            <a:pPr lvl="1" rtl="0"/>
            <a:r>
              <a:rPr lang="ru-RU" noProof="1"/>
              <a:t>Второй уровень</a:t>
            </a:r>
          </a:p>
          <a:p>
            <a:pPr lvl="2" rtl="0"/>
            <a:r>
              <a:rPr lang="ru-RU" noProof="1"/>
              <a:t>Третий уровень</a:t>
            </a:r>
          </a:p>
          <a:p>
            <a:pPr lvl="3" rtl="0"/>
            <a:r>
              <a:rPr lang="ru-RU" noProof="1"/>
              <a:t>Четвертый уровень</a:t>
            </a:r>
          </a:p>
          <a:p>
            <a:pPr lvl="4" rtl="0"/>
            <a:r>
              <a:rPr lang="ru-RU" noProof="1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D4FADA9-5463-4CDF-992B-9C957FD35038}" type="datetime1">
              <a:rPr lang="ru-RU" noProof="1" smtClean="0"/>
              <a:pPr rtl="0"/>
              <a:t>19.12.2019</a:t>
            </a:fld>
            <a:endParaRPr lang="ru-RU" noProof="1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1" dirty="0" smtClean="0"/>
              <a:pPr rtl="0"/>
              <a:t>‹#›</a:t>
            </a:fld>
            <a:endParaRPr lang="ru-RU" noProof="1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 rtlCol="0"/>
          <a:lstStyle/>
          <a:p>
            <a:pPr rtl="0"/>
            <a:r>
              <a:rPr lang="ru-RU" noProof="1" smtClean="0"/>
              <a:t>Образец заголовка</a:t>
            </a:r>
            <a:endParaRPr lang="ru-RU" noProof="1"/>
          </a:p>
        </p:txBody>
      </p:sp>
      <p:sp>
        <p:nvSpPr>
          <p:cNvPr id="3" name="Текст 2"/>
          <p:cNvSpPr>
            <a:spLocks noGrp="1"/>
          </p:cNvSpPr>
          <p:nvPr>
            <p:ph type="body" idx="1" hasCustomPrompt="1"/>
          </p:nvPr>
        </p:nvSpPr>
        <p:spPr>
          <a:xfrm>
            <a:off x="914409" y="2183802"/>
            <a:ext cx="5079991" cy="823912"/>
          </a:xfrm>
        </p:spPr>
        <p:txBody>
          <a:bodyPr rtlCol="0"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 hasCustomPrompt="1"/>
          </p:nvPr>
        </p:nvSpPr>
        <p:spPr>
          <a:xfrm>
            <a:off x="685800" y="3132666"/>
            <a:ext cx="5311775" cy="3086019"/>
          </a:xfrm>
        </p:spPr>
        <p:txBody>
          <a:bodyPr rtlCol="0"/>
          <a:lstStyle/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  <a:p>
            <a:pPr lvl="1" rtl="0"/>
            <a:r>
              <a:rPr lang="ru-RU" noProof="1"/>
              <a:t>Второй уровень</a:t>
            </a:r>
          </a:p>
          <a:p>
            <a:pPr lvl="2" rtl="0"/>
            <a:r>
              <a:rPr lang="ru-RU" noProof="1"/>
              <a:t>Третий уровень</a:t>
            </a:r>
          </a:p>
          <a:p>
            <a:pPr lvl="3" rtl="0"/>
            <a:r>
              <a:rPr lang="ru-RU" noProof="1"/>
              <a:t>Четвертый уровень</a:t>
            </a:r>
          </a:p>
          <a:p>
            <a:pPr lvl="4" rtl="0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 hasCustomPrompt="1"/>
          </p:nvPr>
        </p:nvSpPr>
        <p:spPr>
          <a:xfrm>
            <a:off x="6400800" y="2183802"/>
            <a:ext cx="5105400" cy="823912"/>
          </a:xfrm>
        </p:spPr>
        <p:txBody>
          <a:bodyPr rtlCol="0"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 hasCustomPrompt="1"/>
          </p:nvPr>
        </p:nvSpPr>
        <p:spPr>
          <a:xfrm>
            <a:off x="6172200" y="3132666"/>
            <a:ext cx="5334000" cy="3086019"/>
          </a:xfrm>
        </p:spPr>
        <p:txBody>
          <a:bodyPr rtlCol="0"/>
          <a:lstStyle/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  <a:p>
            <a:pPr lvl="1" rtl="0"/>
            <a:r>
              <a:rPr lang="ru-RU" noProof="1"/>
              <a:t>Второй уровень</a:t>
            </a:r>
          </a:p>
          <a:p>
            <a:pPr lvl="2" rtl="0"/>
            <a:r>
              <a:rPr lang="ru-RU" noProof="1"/>
              <a:t>Третий уровень</a:t>
            </a:r>
          </a:p>
          <a:p>
            <a:pPr lvl="3" rtl="0"/>
            <a:r>
              <a:rPr lang="ru-RU" noProof="1"/>
              <a:t>Четвертый уровень</a:t>
            </a:r>
          </a:p>
          <a:p>
            <a:pPr lvl="4" rtl="0"/>
            <a:r>
              <a:rPr lang="ru-RU" noProof="1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C6053E5-CE77-4B0A-A996-3D69DFD23151}" type="datetime1">
              <a:rPr lang="ru-RU" noProof="1" smtClean="0"/>
              <a:pPr rtl="0"/>
              <a:t>19.12.2019</a:t>
            </a:fld>
            <a:endParaRPr lang="ru-RU" noProof="1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9" name="Номер слайда 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1" dirty="0" smtClean="0"/>
              <a:pPr rtl="0"/>
              <a:t>‹#›</a:t>
            </a:fld>
            <a:endParaRPr lang="ru-RU" noProof="1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1" smtClean="0"/>
              <a:t>Образец заголовка</a:t>
            </a:r>
            <a:endParaRPr lang="ru-RU" noProof="1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52FCE27-12E9-4404-9704-1BB5102602CD}" type="datetime1">
              <a:rPr lang="ru-RU" noProof="1" smtClean="0"/>
              <a:pPr rtl="0"/>
              <a:t>19.12.2019</a:t>
            </a:fld>
            <a:endParaRPr lang="ru-RU" noProof="1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5" name="Номер слайда 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1" dirty="0" smtClean="0"/>
              <a:pPr rtl="0"/>
              <a:t>‹#›</a:t>
            </a:fld>
            <a:endParaRPr lang="ru-RU" noProof="1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3129710-43A9-4F30-BA02-7EE2CAEA4BC6}" type="datetime1">
              <a:rPr lang="ru-RU" noProof="1" smtClean="0"/>
              <a:pPr rtl="0"/>
              <a:t>19.12.2019</a:t>
            </a:fld>
            <a:endParaRPr lang="ru-RU" noProof="1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4" name="Номер слайда 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1" dirty="0" smtClean="0"/>
              <a:pPr rtl="0"/>
              <a:t>‹#›</a:t>
            </a:fld>
            <a:endParaRPr lang="ru-RU" noProof="1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rtlCol="0" anchor="b"/>
          <a:lstStyle>
            <a:lvl1pPr algn="l">
              <a:defRPr sz="3200"/>
            </a:lvl1pPr>
          </a:lstStyle>
          <a:p>
            <a:pPr rtl="0"/>
            <a:r>
              <a:rPr lang="ru-RU" noProof="1" smtClean="0"/>
              <a:t>Образец заголовка</a:t>
            </a:r>
            <a:endParaRPr lang="ru-RU" noProof="1"/>
          </a:p>
        </p:txBody>
      </p:sp>
      <p:sp>
        <p:nvSpPr>
          <p:cNvPr id="3" name="Объект 2"/>
          <p:cNvSpPr>
            <a:spLocks noGrp="1"/>
          </p:cNvSpPr>
          <p:nvPr>
            <p:ph idx="1" hasCustomPrompt="1"/>
          </p:nvPr>
        </p:nvSpPr>
        <p:spPr>
          <a:xfrm>
            <a:off x="4995582" y="746759"/>
            <a:ext cx="6510618" cy="5471925"/>
          </a:xfrm>
        </p:spPr>
        <p:txBody>
          <a:bodyPr rtlCol="0" anchor="ctr"/>
          <a:lstStyle/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  <a:p>
            <a:pPr lvl="1" rtl="0"/>
            <a:r>
              <a:rPr lang="ru-RU" noProof="1"/>
              <a:t>Второй уровень</a:t>
            </a:r>
          </a:p>
          <a:p>
            <a:pPr lvl="2" rtl="0"/>
            <a:r>
              <a:rPr lang="ru-RU" noProof="1"/>
              <a:t>Третий уровень</a:t>
            </a:r>
          </a:p>
          <a:p>
            <a:pPr lvl="3" rtl="0"/>
            <a:r>
              <a:rPr lang="ru-RU" noProof="1"/>
              <a:t>Четвертый уровень</a:t>
            </a:r>
          </a:p>
          <a:p>
            <a:pPr lvl="4" rtl="0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685800" y="3124199"/>
            <a:ext cx="4114800" cy="3094485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15DF9FE-35B1-4A99-AEAD-5154F2A21B19}" type="datetime1">
              <a:rPr lang="ru-RU" noProof="1" smtClean="0"/>
              <a:pPr rtl="0"/>
              <a:t>19.12.2019</a:t>
            </a:fld>
            <a:endParaRPr lang="ru-RU" noProof="1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1" dirty="0" smtClean="0"/>
              <a:pPr rtl="0"/>
              <a:t>‹#›</a:t>
            </a:fld>
            <a:endParaRPr lang="ru-RU" noProof="1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rtlCol="0" anchor="b"/>
          <a:lstStyle>
            <a:lvl1pPr algn="l">
              <a:defRPr sz="3200"/>
            </a:lvl1pPr>
          </a:lstStyle>
          <a:p>
            <a:pPr rtl="0"/>
            <a:r>
              <a:rPr lang="ru-RU" noProof="1" smtClean="0"/>
              <a:t>Образец заголовка</a:t>
            </a:r>
            <a:endParaRPr lang="ru-RU" noProof="1"/>
          </a:p>
        </p:txBody>
      </p:sp>
      <p:sp>
        <p:nvSpPr>
          <p:cNvPr id="3" name="Рисунок 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7861238" y="751241"/>
            <a:ext cx="3644962" cy="5467443"/>
          </a:xfrm>
        </p:spPr>
        <p:txBody>
          <a:bodyPr rtlCol="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noProof="1"/>
              <a:t>Щелкните значок, чтобы добавить изображение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685800" y="3124199"/>
            <a:ext cx="6873240" cy="3094485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AA07926-6E29-45C7-B611-777D382E4F94}" type="datetime1">
              <a:rPr lang="ru-RU" noProof="1" smtClean="0"/>
              <a:pPr rtl="0"/>
              <a:t>19.12.2019</a:t>
            </a:fld>
            <a:endParaRPr lang="ru-RU" noProof="1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1" dirty="0" smtClean="0"/>
              <a:pPr rtl="0"/>
              <a:t>‹#›</a:t>
            </a:fld>
            <a:endParaRPr lang="ru-RU" noProof="1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ru-RU" noProof="1"/>
              <a:t>Стиль образца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  <a:p>
            <a:pPr lvl="1" rtl="0"/>
            <a:r>
              <a:rPr lang="ru-RU" noProof="1"/>
              <a:t>Второй уровень</a:t>
            </a:r>
          </a:p>
          <a:p>
            <a:pPr lvl="2" rtl="0"/>
            <a:r>
              <a:rPr lang="ru-RU" noProof="1"/>
              <a:t>Третий уровень</a:t>
            </a:r>
          </a:p>
          <a:p>
            <a:pPr lvl="3" rtl="0"/>
            <a:r>
              <a:rPr lang="ru-RU" noProof="1"/>
              <a:t>Четвертый уровень</a:t>
            </a:r>
          </a:p>
          <a:p>
            <a:pPr lvl="4" rtl="0"/>
            <a:r>
              <a:rPr lang="ru-RU" noProof="1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2CE5DCE4-5573-4F62-B866-31325C98D232}" type="datetime1">
              <a:rPr lang="ru-RU" noProof="1" dirty="0" smtClean="0"/>
              <a:pPr rtl="0"/>
              <a:t>19.12.2019</a:t>
            </a:fld>
            <a:endParaRPr lang="ru-RU" noProof="1"/>
          </a:p>
        </p:txBody>
      </p:sp>
      <p:sp>
        <p:nvSpPr>
          <p:cNvPr id="5" name="Нижний колонтитул 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ru-RU" noProof="1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6D22F896-40B5-4ADD-8801-0D06FADFA095}" type="slidenum">
              <a:rPr lang="ru-RU" noProof="1" dirty="0" smtClean="0"/>
              <a:pPr rtl="0"/>
              <a:t>‹#›</a:t>
            </a:fld>
            <a:endParaRPr lang="ru-RU" noProof="1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Прямоугольник 16">
            <a:extLst>
              <a:ext uri="{FF2B5EF4-FFF2-40B4-BE49-F238E27FC236}">
                <a16:creationId xmlns="" xmlns:a16="http://schemas.microsoft.com/office/drawing/2014/main" id="{50496C6C-A85F-426B-9ED1-3444166CE4E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1"/>
          </a:p>
        </p:txBody>
      </p:sp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DE5CD8D-E704-46A1-BC3E-9A644A9FFD4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49633" y="292628"/>
            <a:ext cx="6098705" cy="5222117"/>
          </a:xfrm>
        </p:spPr>
        <p:txBody>
          <a:bodyPr rtlCol="0" anchor="ctr">
            <a:normAutofit/>
          </a:bodyPr>
          <a:lstStyle/>
          <a:p>
            <a:pPr algn="ctr"/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ОСОБЕННОСТИ КОДИРОВКИ ПРИЧИН СМЕРТИ  ОТ БОЛЕЗНЕЙ ОРГАНОВ ДЫХАНИЯ.</a:t>
            </a:r>
            <a:b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</a:b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КЛАСС </a:t>
            </a:r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X</a:t>
            </a:r>
            <a:r>
              <a:rPr lang="ru-RU" sz="5400" dirty="0" smtClean="0"/>
              <a:t/>
            </a:r>
            <a:br>
              <a:rPr lang="ru-RU" sz="5400" dirty="0" smtClean="0"/>
            </a:br>
            <a:endParaRPr lang="ru-RU" sz="5400" noProof="1"/>
          </a:p>
        </p:txBody>
      </p:sp>
      <p:cxnSp>
        <p:nvCxnSpPr>
          <p:cNvPr id="19" name="Прямая соединительная линия 18">
            <a:extLst>
              <a:ext uri="{FF2B5EF4-FFF2-40B4-BE49-F238E27FC236}">
                <a16:creationId xmlns="" xmlns:a16="http://schemas.microsoft.com/office/drawing/2014/main" id="{AD0EF22F-5D3C-4240-8C32-1B20803E5A8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CxnSpPr>
        <p:spPr>
          <a:xfrm>
            <a:off x="7397108" y="1923563"/>
            <a:ext cx="0" cy="301752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E309A740-48C5-4AE5-879B-F567D3D7AC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8600" y="4600576"/>
            <a:ext cx="9658350" cy="2071687"/>
          </a:xfrm>
        </p:spPr>
        <p:txBody>
          <a:bodyPr rtlCol="0" anchor="ctr">
            <a:noAutofit/>
          </a:bodyPr>
          <a:lstStyle/>
          <a:p>
            <a:pPr algn="r"/>
            <a:r>
              <a:rPr lang="ru-RU" sz="3200" b="1" i="1" dirty="0" err="1" smtClean="0">
                <a:latin typeface="Arial Narrow" pitchFamily="34" charset="0"/>
              </a:rPr>
              <a:t>Шагиева</a:t>
            </a:r>
            <a:r>
              <a:rPr lang="ru-RU" sz="3200" b="1" i="1" dirty="0" smtClean="0">
                <a:latin typeface="Arial Narrow" pitchFamily="34" charset="0"/>
              </a:rPr>
              <a:t> Татьяна Михайловна </a:t>
            </a:r>
            <a:r>
              <a:rPr lang="ru-RU" sz="4000" b="1" dirty="0" smtClean="0">
                <a:latin typeface="Arial Narrow" pitchFamily="34" charset="0"/>
              </a:rPr>
              <a:t/>
            </a:r>
            <a:br>
              <a:rPr lang="ru-RU" sz="4000" b="1" dirty="0" smtClean="0">
                <a:latin typeface="Arial Narrow" pitchFamily="34" charset="0"/>
              </a:rPr>
            </a:br>
            <a:r>
              <a:rPr lang="ru-RU" sz="1800" b="1" i="1" dirty="0" smtClean="0">
                <a:latin typeface="Arial Narrow" pitchFamily="34" charset="0"/>
              </a:rPr>
              <a:t/>
            </a:r>
            <a:br>
              <a:rPr lang="ru-RU" sz="1800" b="1" i="1" dirty="0" smtClean="0">
                <a:latin typeface="Arial Narrow" pitchFamily="34" charset="0"/>
              </a:rPr>
            </a:br>
            <a:r>
              <a:rPr lang="ru-RU" b="1" i="1" dirty="0" smtClean="0">
                <a:latin typeface="Arial Narrow" pitchFamily="34" charset="0"/>
              </a:rPr>
              <a:t>главный внештатный специалист-пульмонолог департамента здравоохранения   Белгородской области, </a:t>
            </a:r>
            <a:br>
              <a:rPr lang="ru-RU" b="1" i="1" dirty="0" smtClean="0">
                <a:latin typeface="Arial Narrow" pitchFamily="34" charset="0"/>
              </a:rPr>
            </a:br>
            <a:r>
              <a:rPr lang="ru-RU" b="1" i="1" dirty="0" smtClean="0">
                <a:latin typeface="Arial Narrow" pitchFamily="34" charset="0"/>
              </a:rPr>
              <a:t>заместитель главного врача по  КЭР ОГБУЗ « Городская поликлиника г. Белгорода»</a:t>
            </a:r>
            <a:endParaRPr lang="ru-RU" b="1" noProof="1">
              <a:latin typeface="Arial Narrow" pitchFamily="34" charset="0"/>
            </a:endParaRPr>
          </a:p>
        </p:txBody>
      </p:sp>
      <p:pic>
        <p:nvPicPr>
          <p:cNvPr id="21" name="Рисунок 20">
            <a:extLst>
              <a:ext uri="{FF2B5EF4-FFF2-40B4-BE49-F238E27FC236}">
                <a16:creationId xmlns="" xmlns:a16="http://schemas.microsoft.com/office/drawing/2014/main" id="{D912EF34-0253-41FD-9940-D8FBB7DE74B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-534"/>
          <a:stretch/>
        </p:blipFill>
        <p:spPr>
          <a:xfrm rot="5400000" flipH="1" flipV="1">
            <a:off x="7545075" y="2187578"/>
            <a:ext cx="6857999" cy="24828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7546649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38300" y="364323"/>
            <a:ext cx="8610600" cy="1293028"/>
          </a:xfrm>
        </p:spPr>
        <p:txBody>
          <a:bodyPr/>
          <a:lstStyle/>
          <a:p>
            <a:pPr algn="ctr"/>
            <a:r>
              <a:rPr lang="ru-RU" dirty="0" smtClean="0">
                <a:latin typeface="Arial Narrow" pitchFamily="34" charset="0"/>
              </a:rPr>
              <a:t>БРОНХОПНЕВМОНИЯ</a:t>
            </a:r>
            <a:endParaRPr lang="ru-RU" dirty="0">
              <a:latin typeface="Arial Narrow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14349" y="1728787"/>
            <a:ext cx="6886576" cy="4071937"/>
          </a:xfrm>
        </p:spPr>
        <p:txBody>
          <a:bodyPr>
            <a:normAutofit fontScale="92500" lnSpcReduction="10000"/>
          </a:bodyPr>
          <a:lstStyle/>
          <a:p>
            <a:r>
              <a:rPr lang="ru-RU" sz="2800" dirty="0" smtClean="0"/>
              <a:t> </a:t>
            </a:r>
            <a:r>
              <a:rPr lang="ru-RU" sz="3200" dirty="0" smtClean="0">
                <a:latin typeface="Arial Narrow" pitchFamily="34" charset="0"/>
              </a:rPr>
              <a:t>Бронхопневмония у новорожденных  и лиц старческого возраста  рассматривается  как основное заболевание  и  должна кодироваться  в зависимости от ее этиологии.</a:t>
            </a:r>
          </a:p>
          <a:p>
            <a:pPr>
              <a:buNone/>
            </a:pPr>
            <a:r>
              <a:rPr lang="ru-RU" sz="3200" dirty="0" smtClean="0">
                <a:latin typeface="Arial Narrow" pitchFamily="34" charset="0"/>
              </a:rPr>
              <a:t> </a:t>
            </a:r>
          </a:p>
          <a:p>
            <a:r>
              <a:rPr lang="ru-RU" sz="3200" dirty="0" smtClean="0">
                <a:latin typeface="Arial Narrow" pitchFamily="34" charset="0"/>
              </a:rPr>
              <a:t>Первичные бронхопневмонии  и интерстициальные пневмонии рассматриваются как основное заболевание.</a:t>
            </a:r>
          </a:p>
          <a:p>
            <a:endParaRPr lang="ru-RU" dirty="0"/>
          </a:p>
        </p:txBody>
      </p:sp>
      <p:pic>
        <p:nvPicPr>
          <p:cNvPr id="27650" name="Picture 2" descr="https://medded.ru/wp-content/uploads/2019/05/505vrwid.jpg"/>
          <p:cNvPicPr>
            <a:picLocks noChangeAspect="1" noChangeArrowheads="1"/>
          </p:cNvPicPr>
          <p:nvPr/>
        </p:nvPicPr>
        <p:blipFill>
          <a:blip r:embed="rId2">
            <a:lum bright="-25000" contrast="2000"/>
          </a:blip>
          <a:srcRect/>
          <a:stretch>
            <a:fillRect/>
          </a:stretch>
        </p:blipFill>
        <p:spPr bwMode="auto">
          <a:xfrm>
            <a:off x="7568694" y="1914523"/>
            <a:ext cx="4623306" cy="494347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463" y="435761"/>
            <a:ext cx="8610600" cy="1293028"/>
          </a:xfrm>
        </p:spPr>
        <p:txBody>
          <a:bodyPr/>
          <a:lstStyle/>
          <a:p>
            <a:pPr algn="ctr"/>
            <a:r>
              <a:rPr lang="ru-RU" dirty="0" smtClean="0">
                <a:latin typeface="Arial Narrow" pitchFamily="34" charset="0"/>
              </a:rPr>
              <a:t>АСПИРАЦИОННАЯ ПНЕВМОНИЯ</a:t>
            </a:r>
            <a:endParaRPr lang="ru-RU" dirty="0">
              <a:latin typeface="Arial Narrow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42950" y="1808798"/>
            <a:ext cx="6243638" cy="4349115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Arial Narrow" pitchFamily="34" charset="0"/>
              </a:rPr>
              <a:t>В МКБ-10 выделена в отдельную рубрику, вместе с поражением </a:t>
            </a:r>
            <a:r>
              <a:rPr lang="ru-RU" sz="2800" dirty="0" err="1" smtClean="0">
                <a:latin typeface="Arial Narrow" pitchFamily="34" charset="0"/>
              </a:rPr>
              <a:t>бронхо</a:t>
            </a:r>
            <a:r>
              <a:rPr lang="ru-RU" sz="2800" dirty="0" smtClean="0">
                <a:latin typeface="Arial Narrow" pitchFamily="34" charset="0"/>
              </a:rPr>
              <a:t>- легочных структур под воздействием желудочного сока ( </a:t>
            </a:r>
            <a:r>
              <a:rPr lang="en-US" sz="2800" dirty="0" smtClean="0">
                <a:latin typeface="Arial Narrow" pitchFamily="34" charset="0"/>
              </a:rPr>
              <a:t>J</a:t>
            </a:r>
            <a:r>
              <a:rPr lang="ru-RU" sz="2800" dirty="0" smtClean="0">
                <a:latin typeface="Arial Narrow" pitchFamily="34" charset="0"/>
              </a:rPr>
              <a:t>69), синдром Мендельсона имеет свой код ( </a:t>
            </a:r>
            <a:r>
              <a:rPr lang="en-US" sz="2800" dirty="0" smtClean="0">
                <a:latin typeface="Arial Narrow" pitchFamily="34" charset="0"/>
              </a:rPr>
              <a:t>J</a:t>
            </a:r>
            <a:r>
              <a:rPr lang="ru-RU" sz="2800" dirty="0" smtClean="0">
                <a:latin typeface="Arial Narrow" pitchFamily="34" charset="0"/>
              </a:rPr>
              <a:t>95.9).</a:t>
            </a:r>
          </a:p>
          <a:p>
            <a:r>
              <a:rPr lang="ru-RU" sz="2800" dirty="0" smtClean="0">
                <a:latin typeface="Arial Narrow" pitchFamily="34" charset="0"/>
              </a:rPr>
              <a:t> Основное  заболевание – при </a:t>
            </a:r>
            <a:r>
              <a:rPr lang="ru-RU" sz="2800" dirty="0" err="1" smtClean="0">
                <a:latin typeface="Arial Narrow" pitchFamily="34" charset="0"/>
              </a:rPr>
              <a:t>ятрогенном</a:t>
            </a:r>
            <a:r>
              <a:rPr lang="ru-RU" sz="2800" dirty="0" smtClean="0">
                <a:latin typeface="Arial Narrow" pitchFamily="34" charset="0"/>
              </a:rPr>
              <a:t> осложнении при медицинских </a:t>
            </a:r>
            <a:r>
              <a:rPr lang="ru-RU" sz="2800" dirty="0" smtClean="0">
                <a:latin typeface="Arial Narrow" pitchFamily="34" charset="0"/>
              </a:rPr>
              <a:t>манипуляциях.</a:t>
            </a:r>
            <a:endParaRPr lang="ru-RU" sz="2800" dirty="0" smtClean="0">
              <a:latin typeface="Arial Narrow" pitchFamily="34" charset="0"/>
            </a:endParaRPr>
          </a:p>
          <a:p>
            <a:r>
              <a:rPr lang="ru-RU" sz="2800" dirty="0" smtClean="0">
                <a:latin typeface="Arial Narrow" pitchFamily="34" charset="0"/>
              </a:rPr>
              <a:t> Осложнение основного заболевания -  во всех остальных случаях. Не кодируется</a:t>
            </a:r>
            <a:r>
              <a:rPr lang="ru-RU" sz="2400" dirty="0" smtClean="0">
                <a:latin typeface="Arial Narrow" pitchFamily="34" charset="0"/>
              </a:rPr>
              <a:t>.</a:t>
            </a:r>
            <a:endParaRPr lang="ru-RU" sz="2400" dirty="0">
              <a:latin typeface="Arial Narrow" pitchFamily="34" charset="0"/>
            </a:endParaRPr>
          </a:p>
        </p:txBody>
      </p:sp>
      <p:pic>
        <p:nvPicPr>
          <p:cNvPr id="33794" name="Picture 2" descr="https://docdrerkanyildirim.com/wp-content/uploads/2019/12/erkan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34275" y="1690973"/>
            <a:ext cx="4657725" cy="516702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09749" y="721510"/>
            <a:ext cx="8610600" cy="117872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Arial Narrow" pitchFamily="34" charset="0"/>
              </a:rPr>
              <a:t>ВНУТРИБОЛЬНИЧНАЯ ( НОЗОКОМИАЛЬНАЯ) ПНЕВМОНИЯ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dirty="0" smtClean="0">
                <a:latin typeface="Arial Narrow" pitchFamily="34" charset="0"/>
              </a:rPr>
              <a:t>Диагностика , если в течение первых двух суток пребывания в стационаре у больного не  имелось клинических и рентгенологических признаков пневмонии</a:t>
            </a:r>
            <a:r>
              <a:rPr lang="ru-RU" sz="3600" dirty="0" smtClean="0">
                <a:latin typeface="Arial Narrow" pitchFamily="34" charset="0"/>
              </a:rPr>
              <a:t>.</a:t>
            </a:r>
          </a:p>
          <a:p>
            <a:pPr>
              <a:buNone/>
            </a:pPr>
            <a:endParaRPr lang="ru-RU" sz="3600" dirty="0" smtClean="0">
              <a:latin typeface="Arial Narrow" pitchFamily="34" charset="0"/>
            </a:endParaRPr>
          </a:p>
          <a:p>
            <a:r>
              <a:rPr lang="ru-RU" sz="3600" dirty="0" smtClean="0">
                <a:latin typeface="Arial Narrow" pitchFamily="34" charset="0"/>
              </a:rPr>
              <a:t>Является вторичной, должна уйти в осложнение. Кодировке не подлежит. </a:t>
            </a:r>
            <a:endParaRPr lang="ru-RU" sz="3600" dirty="0" smtClean="0">
              <a:latin typeface="Arial Narrow" pitchFamily="34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1175" y="335748"/>
            <a:ext cx="8610600" cy="1193015"/>
          </a:xfrm>
        </p:spPr>
        <p:txBody>
          <a:bodyPr/>
          <a:lstStyle/>
          <a:p>
            <a:pPr algn="ctr"/>
            <a:r>
              <a:rPr lang="ru-RU" dirty="0" smtClean="0">
                <a:latin typeface="Arial Narrow" pitchFamily="34" charset="0"/>
              </a:rPr>
              <a:t>ПРИМЕРЫ ДИАГНОЗОВ</a:t>
            </a:r>
            <a:endParaRPr lang="ru-RU" dirty="0">
              <a:latin typeface="Arial Narrow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30716" y="1443038"/>
            <a:ext cx="10820400" cy="5414962"/>
          </a:xfrm>
        </p:spPr>
        <p:txBody>
          <a:bodyPr>
            <a:normAutofit/>
          </a:bodyPr>
          <a:lstStyle/>
          <a:p>
            <a:r>
              <a:rPr lang="ru-RU" sz="3000" b="1" dirty="0" smtClean="0">
                <a:latin typeface="Arial Narrow" pitchFamily="34" charset="0"/>
              </a:rPr>
              <a:t>Основное</a:t>
            </a:r>
            <a:r>
              <a:rPr lang="ru-RU" sz="2800" dirty="0" smtClean="0">
                <a:latin typeface="Arial Narrow" pitchFamily="34" charset="0"/>
              </a:rPr>
              <a:t> заболевание.  Грипп: острый геморрагический  ларингит , трахеит, гриппозная пневмония ( локализация , тяжесть , вирусологическое исследование  с указанием даты). ( </a:t>
            </a:r>
            <a:r>
              <a:rPr lang="en-US" sz="2800" dirty="0" smtClean="0">
                <a:latin typeface="Arial Narrow" pitchFamily="34" charset="0"/>
              </a:rPr>
              <a:t>J</a:t>
            </a:r>
            <a:r>
              <a:rPr lang="ru-RU" sz="2800" dirty="0" smtClean="0">
                <a:latin typeface="Arial Narrow" pitchFamily="34" charset="0"/>
              </a:rPr>
              <a:t> 10.0)</a:t>
            </a:r>
          </a:p>
          <a:p>
            <a:r>
              <a:rPr lang="ru-RU" sz="2800" b="1" dirty="0" smtClean="0">
                <a:latin typeface="Arial Narrow" pitchFamily="34" charset="0"/>
              </a:rPr>
              <a:t>Осложнения </a:t>
            </a:r>
            <a:r>
              <a:rPr lang="ru-RU" sz="2800" dirty="0" smtClean="0">
                <a:latin typeface="Arial Narrow" pitchFamily="34" charset="0"/>
              </a:rPr>
              <a:t>основного заболевания: острая дыхательная недостаточность 3ст, ИВЛ  от ( дата)</a:t>
            </a:r>
          </a:p>
          <a:p>
            <a:r>
              <a:rPr lang="ru-RU" sz="2800" dirty="0" smtClean="0">
                <a:latin typeface="Arial Narrow" pitchFamily="34" charset="0"/>
              </a:rPr>
              <a:t>Сопутствующий диагноз: ИБС</a:t>
            </a:r>
            <a:r>
              <a:rPr lang="ru-RU" sz="2800" dirty="0" smtClean="0">
                <a:latin typeface="Arial Narrow" pitchFamily="34" charset="0"/>
              </a:rPr>
              <a:t>, стенокардия напряжения , ФК 2. ХСН2, ФК 2</a:t>
            </a:r>
            <a:r>
              <a:rPr lang="ru-RU" sz="2800" dirty="0" smtClean="0">
                <a:latin typeface="Arial Narrow" pitchFamily="34" charset="0"/>
              </a:rPr>
              <a:t>.</a:t>
            </a:r>
          </a:p>
          <a:p>
            <a:r>
              <a:rPr lang="ru-RU" sz="2800" dirty="0" smtClean="0">
                <a:latin typeface="Arial Narrow" pitchFamily="34" charset="0"/>
              </a:rPr>
              <a:t>Медицинское свидетельство о смерти:</a:t>
            </a:r>
          </a:p>
          <a:p>
            <a:r>
              <a:rPr lang="ru-RU" sz="2800" dirty="0" smtClean="0">
                <a:latin typeface="Arial Narrow" pitchFamily="34" charset="0"/>
              </a:rPr>
              <a:t>а) Острая дыхательная недостаточность</a:t>
            </a:r>
          </a:p>
          <a:p>
            <a:r>
              <a:rPr lang="ru-RU" sz="2800" dirty="0" smtClean="0">
                <a:latin typeface="Arial Narrow" pitchFamily="34" charset="0"/>
              </a:rPr>
              <a:t>б)Грипп с бронхопневмонией    (</a:t>
            </a:r>
            <a:r>
              <a:rPr lang="en-US" sz="2800" dirty="0" smtClean="0">
                <a:latin typeface="Arial Narrow" pitchFamily="34" charset="0"/>
              </a:rPr>
              <a:t>J</a:t>
            </a:r>
            <a:r>
              <a:rPr lang="ru-RU" sz="2800" dirty="0" smtClean="0">
                <a:latin typeface="Arial Narrow" pitchFamily="34" charset="0"/>
              </a:rPr>
              <a:t>10.0)</a:t>
            </a:r>
          </a:p>
          <a:p>
            <a:endParaRPr lang="ru-RU" sz="2800" dirty="0" smtClean="0">
              <a:latin typeface="Arial Narrow" pitchFamily="34" charset="0"/>
            </a:endParaRPr>
          </a:p>
          <a:p>
            <a:pPr>
              <a:buNone/>
            </a:pPr>
            <a:endParaRPr lang="ru-RU" sz="2800" dirty="0" smtClean="0">
              <a:latin typeface="Arial Narrow" pitchFamily="34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826964" y="643188"/>
            <a:ext cx="8610600" cy="1293028"/>
          </a:xfrm>
        </p:spPr>
        <p:txBody>
          <a:bodyPr/>
          <a:lstStyle/>
          <a:p>
            <a:pPr algn="ctr"/>
            <a:r>
              <a:rPr lang="ru-RU" dirty="0" smtClean="0">
                <a:latin typeface="Arial Narrow" pitchFamily="34" charset="0"/>
              </a:rPr>
              <a:t>ПРИМЕРЫ ДИАГНОЗОВ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800" dirty="0" smtClean="0">
                <a:latin typeface="Arial Narrow" pitchFamily="34" charset="0"/>
              </a:rPr>
              <a:t>ОСНОВНОЕ ЗАБОЛЕВАНИЕ:  Болезнь Альцгеймера, поздняя форма ( </a:t>
            </a:r>
            <a:r>
              <a:rPr lang="en-US" sz="2800" dirty="0" smtClean="0">
                <a:latin typeface="Arial Narrow" pitchFamily="34" charset="0"/>
              </a:rPr>
              <a:t>G</a:t>
            </a:r>
            <a:r>
              <a:rPr lang="ru-RU" sz="2800" dirty="0" smtClean="0">
                <a:latin typeface="Arial Narrow" pitchFamily="34" charset="0"/>
              </a:rPr>
              <a:t>30.1)</a:t>
            </a:r>
          </a:p>
          <a:p>
            <a:r>
              <a:rPr lang="ru-RU" sz="2800" dirty="0" smtClean="0">
                <a:latin typeface="Arial Narrow" pitchFamily="34" charset="0"/>
              </a:rPr>
              <a:t>ОСЛОЖНЕНИЕ ОСНОВНОГО ЗАБОЛЕВАНИЯ: Двусторонняя очаговая пневмония ( локализация, </a:t>
            </a:r>
            <a:r>
              <a:rPr lang="ru-RU" sz="2800" dirty="0" err="1" smtClean="0">
                <a:latin typeface="Arial Narrow" pitchFamily="34" charset="0"/>
              </a:rPr>
              <a:t>расространенность</a:t>
            </a:r>
            <a:r>
              <a:rPr lang="ru-RU" sz="2800" dirty="0" smtClean="0">
                <a:latin typeface="Arial Narrow" pitchFamily="34" charset="0"/>
              </a:rPr>
              <a:t>, этиология) Дыхательная недостаточность3. </a:t>
            </a:r>
          </a:p>
          <a:p>
            <a:r>
              <a:rPr lang="ru-RU" sz="2800" dirty="0" smtClean="0">
                <a:latin typeface="Arial Narrow" pitchFamily="34" charset="0"/>
              </a:rPr>
              <a:t>СОПУТСТВУЮЩИЙ ДИАГНОЗ </a:t>
            </a:r>
            <a:r>
              <a:rPr lang="ru-RU" sz="2800" dirty="0" smtClean="0">
                <a:latin typeface="Arial Narrow" pitchFamily="34" charset="0"/>
              </a:rPr>
              <a:t>.</a:t>
            </a:r>
          </a:p>
          <a:p>
            <a:r>
              <a:rPr lang="ru-RU" sz="2800" dirty="0" smtClean="0">
                <a:latin typeface="Arial Narrow" pitchFamily="34" charset="0"/>
              </a:rPr>
              <a:t>Медицинское свидетельство о смерти:</a:t>
            </a:r>
          </a:p>
          <a:p>
            <a:r>
              <a:rPr lang="ru-RU" sz="2800" dirty="0" smtClean="0">
                <a:latin typeface="Arial Narrow" pitchFamily="34" charset="0"/>
              </a:rPr>
              <a:t>а) Двусторонняя очаговая пневмония</a:t>
            </a:r>
          </a:p>
          <a:p>
            <a:r>
              <a:rPr lang="ru-RU" sz="2800" dirty="0" smtClean="0">
                <a:latin typeface="Arial Narrow" pitchFamily="34" charset="0"/>
              </a:rPr>
              <a:t>б) Болезнь </a:t>
            </a:r>
            <a:r>
              <a:rPr lang="ru-RU" sz="2800" dirty="0" smtClean="0">
                <a:latin typeface="Arial Narrow" pitchFamily="34" charset="0"/>
              </a:rPr>
              <a:t>Альцгеймера</a:t>
            </a:r>
          </a:p>
          <a:p>
            <a:endParaRPr lang="ru-RU" sz="2800" dirty="0" smtClean="0">
              <a:latin typeface="Arial Narrow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78655" y="3077915"/>
            <a:ext cx="8610600" cy="1293028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Прямоугольник 7">
            <a:extLst>
              <a:ext uri="{FF2B5EF4-FFF2-40B4-BE49-F238E27FC236}">
                <a16:creationId xmlns="" xmlns:a16="http://schemas.microsoft.com/office/drawing/2014/main" id="{A38A195E-584A-485A-BECD-66468900B94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1"/>
          </a:p>
        </p:txBody>
      </p:sp>
      <p:sp>
        <p:nvSpPr>
          <p:cNvPr id="10" name="Прямоугольник 9">
            <a:extLst>
              <a:ext uri="{FF2B5EF4-FFF2-40B4-BE49-F238E27FC236}">
                <a16:creationId xmlns="" xmlns:a16="http://schemas.microsoft.com/office/drawing/2014/main" id="{840177A7-740C-43C7-8F2D-BD7067F12C9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3406393" cy="6858000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  <a:ln>
            <a:noFill/>
          </a:ln>
          <a:effectLst>
            <a:outerShdw blurRad="635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pic>
        <p:nvPicPr>
          <p:cNvPr id="12" name="Рисунок 11">
            <a:extLst>
              <a:ext uri="{FF2B5EF4-FFF2-40B4-BE49-F238E27FC236}">
                <a16:creationId xmlns="" xmlns:a16="http://schemas.microsoft.com/office/drawing/2014/main" id="{FF525AAA-82CE-4027-A26C-B0EFFD856F2E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-534"/>
          <a:stretch/>
        </p:blipFill>
        <p:spPr>
          <a:xfrm rot="5400000" flipH="1" flipV="1">
            <a:off x="-1265719" y="2187575"/>
            <a:ext cx="6857999" cy="248285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389EA88-8D83-4F3F-A4C1-4B16E2377F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04794" y="342900"/>
            <a:ext cx="7434070" cy="685800"/>
          </a:xfrm>
        </p:spPr>
        <p:txBody>
          <a:bodyPr rtlCol="0">
            <a:noAutofit/>
          </a:bodyPr>
          <a:lstStyle/>
          <a:p>
            <a:pPr algn="ctr"/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ОСОБЕННОСТИ</a:t>
            </a:r>
            <a:r>
              <a:rPr lang="ru-RU" sz="4400" dirty="0" smtClean="0"/>
              <a:t/>
            </a:r>
            <a:br>
              <a:rPr lang="ru-RU" sz="4400" dirty="0" smtClean="0"/>
            </a:br>
            <a:endParaRPr lang="ru-RU" sz="4400" noProof="1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9F541FAF-730D-47FE-9638-C05616C313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90507" y="800100"/>
            <a:ext cx="8101493" cy="5743576"/>
          </a:xfrm>
        </p:spPr>
        <p:txBody>
          <a:bodyPr rtlCol="0">
            <a:normAutofit fontScale="92500"/>
          </a:bodyPr>
          <a:lstStyle/>
          <a:p>
            <a:pPr>
              <a:buNone/>
            </a:pPr>
            <a:endParaRPr lang="ru-RU" dirty="0" smtClean="0"/>
          </a:p>
          <a:p>
            <a:r>
              <a:rPr lang="ru-RU" dirty="0" smtClean="0">
                <a:latin typeface="Arial Narrow" pitchFamily="34" charset="0"/>
              </a:rPr>
              <a:t>Острые респираторные вирусные инфекции  , грипп, пневмония с учетом их этиологических факторов  включены в  класс Х, а не в инфекционные болезни.</a:t>
            </a:r>
          </a:p>
          <a:p>
            <a:r>
              <a:rPr lang="ru-RU" dirty="0" smtClean="0">
                <a:latin typeface="Arial Narrow" pitchFamily="34" charset="0"/>
              </a:rPr>
              <a:t> При болезнях органов дыхания в стадии обострения хронических заболеваний  кодируется  не их острая форма , а именно ОБОСТРЕНИЕ  ХРОНИЧЕСКОЙ  ФОРМЫ, для чего имеются  свои коды.</a:t>
            </a:r>
          </a:p>
          <a:p>
            <a:pPr>
              <a:buNone/>
            </a:pPr>
            <a:r>
              <a:rPr lang="ru-RU" dirty="0" smtClean="0">
                <a:latin typeface="Arial Narrow" pitchFamily="34" charset="0"/>
              </a:rPr>
              <a:t>	 ПРИМЕР:  Хроническая </a:t>
            </a:r>
            <a:r>
              <a:rPr lang="ru-RU" dirty="0" err="1" smtClean="0">
                <a:latin typeface="Arial Narrow" pitchFamily="34" charset="0"/>
              </a:rPr>
              <a:t>обструктивная</a:t>
            </a:r>
            <a:r>
              <a:rPr lang="ru-RU" dirty="0" smtClean="0">
                <a:latin typeface="Arial Narrow" pitchFamily="34" charset="0"/>
              </a:rPr>
              <a:t> болезнь легких, </a:t>
            </a:r>
            <a:r>
              <a:rPr lang="en-US" dirty="0" smtClean="0">
                <a:latin typeface="Arial Narrow" pitchFamily="34" charset="0"/>
              </a:rPr>
              <a:t>GOLD</a:t>
            </a:r>
            <a:r>
              <a:rPr lang="ru-RU" dirty="0" smtClean="0">
                <a:latin typeface="Arial Narrow" pitchFamily="34" charset="0"/>
              </a:rPr>
              <a:t> 3, с частыми обострениями, хронический </a:t>
            </a:r>
            <a:r>
              <a:rPr lang="ru-RU" dirty="0" err="1" smtClean="0">
                <a:latin typeface="Arial Narrow" pitchFamily="34" charset="0"/>
              </a:rPr>
              <a:t>обструктивный</a:t>
            </a:r>
            <a:r>
              <a:rPr lang="ru-RU" dirty="0" smtClean="0">
                <a:latin typeface="Arial Narrow" pitchFamily="34" charset="0"/>
              </a:rPr>
              <a:t> бронхит в стадии обострения с очаговой пневмонией( </a:t>
            </a:r>
            <a:r>
              <a:rPr lang="en-US" dirty="0" smtClean="0">
                <a:latin typeface="Arial Narrow" pitchFamily="34" charset="0"/>
              </a:rPr>
              <a:t>J</a:t>
            </a:r>
            <a:r>
              <a:rPr lang="ru-RU" dirty="0" smtClean="0">
                <a:latin typeface="Arial Narrow" pitchFamily="34" charset="0"/>
              </a:rPr>
              <a:t>44.0)</a:t>
            </a:r>
          </a:p>
          <a:p>
            <a:pPr>
              <a:buNone/>
            </a:pPr>
            <a:r>
              <a:rPr lang="ru-RU" dirty="0" smtClean="0">
                <a:latin typeface="Arial Narrow" pitchFamily="34" charset="0"/>
              </a:rPr>
              <a:t>	 ПРИМЕР: Хроническая </a:t>
            </a:r>
            <a:r>
              <a:rPr lang="ru-RU" dirty="0" err="1" smtClean="0">
                <a:latin typeface="Arial Narrow" pitchFamily="34" charset="0"/>
              </a:rPr>
              <a:t>обструктивная</a:t>
            </a:r>
            <a:r>
              <a:rPr lang="ru-RU" dirty="0" smtClean="0">
                <a:latin typeface="Arial Narrow" pitchFamily="34" charset="0"/>
              </a:rPr>
              <a:t> болезнь легких , </a:t>
            </a:r>
            <a:r>
              <a:rPr lang="en-US" dirty="0" smtClean="0">
                <a:latin typeface="Arial Narrow" pitchFamily="34" charset="0"/>
              </a:rPr>
              <a:t>GOLD</a:t>
            </a:r>
            <a:r>
              <a:rPr lang="ru-RU" dirty="0" smtClean="0">
                <a:latin typeface="Arial Narrow" pitchFamily="34" charset="0"/>
              </a:rPr>
              <a:t> 4, с частыми обострениями , хронический </a:t>
            </a:r>
            <a:r>
              <a:rPr lang="ru-RU" dirty="0" err="1" smtClean="0">
                <a:latin typeface="Arial Narrow" pitchFamily="34" charset="0"/>
              </a:rPr>
              <a:t>обструктивный</a:t>
            </a:r>
            <a:r>
              <a:rPr lang="ru-RU" dirty="0" smtClean="0">
                <a:latin typeface="Arial Narrow" pitchFamily="34" charset="0"/>
              </a:rPr>
              <a:t> бронхит , обострение( </a:t>
            </a:r>
            <a:r>
              <a:rPr lang="en-US" dirty="0" smtClean="0">
                <a:latin typeface="Arial Narrow" pitchFamily="34" charset="0"/>
              </a:rPr>
              <a:t>J</a:t>
            </a:r>
            <a:r>
              <a:rPr lang="ru-RU" dirty="0" smtClean="0">
                <a:latin typeface="Arial Narrow" pitchFamily="34" charset="0"/>
              </a:rPr>
              <a:t> 44,1).</a:t>
            </a:r>
          </a:p>
          <a:p>
            <a:r>
              <a:rPr lang="ru-RU" dirty="0" smtClean="0">
                <a:latin typeface="Arial Narrow" pitchFamily="34" charset="0"/>
              </a:rPr>
              <a:t>При уточненном инфекционном агенте, не указанном в кодах « </a:t>
            </a:r>
            <a:r>
              <a:rPr lang="en-US" dirty="0" smtClean="0">
                <a:latin typeface="Arial Narrow" pitchFamily="34" charset="0"/>
              </a:rPr>
              <a:t>J</a:t>
            </a:r>
            <a:r>
              <a:rPr lang="ru-RU" dirty="0" smtClean="0">
                <a:latin typeface="Arial Narrow" pitchFamily="34" charset="0"/>
              </a:rPr>
              <a:t>» класса Х следует использовать дополнительный код из класса  «</a:t>
            </a:r>
            <a:r>
              <a:rPr lang="en-US" dirty="0" smtClean="0">
                <a:latin typeface="Arial Narrow" pitchFamily="34" charset="0"/>
              </a:rPr>
              <a:t>I</a:t>
            </a:r>
            <a:r>
              <a:rPr lang="ru-RU" dirty="0" smtClean="0">
                <a:latin typeface="Arial Narrow" pitchFamily="34" charset="0"/>
              </a:rPr>
              <a:t>»</a:t>
            </a:r>
          </a:p>
          <a:p>
            <a:r>
              <a:rPr lang="ru-RU" dirty="0" smtClean="0">
                <a:latin typeface="Arial Narrow" pitchFamily="34" charset="0"/>
              </a:rPr>
              <a:t>Учитывается возраст больных ( до и после 15 лет): бронхит, </a:t>
            </a:r>
            <a:r>
              <a:rPr lang="ru-RU" dirty="0" err="1" smtClean="0">
                <a:latin typeface="Arial Narrow" pitchFamily="34" charset="0"/>
              </a:rPr>
              <a:t>неуточненный</a:t>
            </a:r>
            <a:r>
              <a:rPr lang="ru-RU" dirty="0" smtClean="0">
                <a:latin typeface="Arial Narrow" pitchFamily="34" charset="0"/>
              </a:rPr>
              <a:t> как острый или хронический  у лиц старше 15 лет  кодируется как хронический, моложе 15 лет – как острый.</a:t>
            </a:r>
          </a:p>
          <a:p>
            <a:pPr rtl="0">
              <a:lnSpc>
                <a:spcPct val="100000"/>
              </a:lnSpc>
            </a:pPr>
            <a:endParaRPr lang="ru-RU" sz="2000" noProof="1">
              <a:latin typeface="Arial Narrow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942331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Прямоугольник 7">
            <a:extLst>
              <a:ext uri="{FF2B5EF4-FFF2-40B4-BE49-F238E27FC236}">
                <a16:creationId xmlns="" xmlns:a16="http://schemas.microsoft.com/office/drawing/2014/main" id="{A38A195E-584A-485A-BECD-66468900B94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1"/>
          </a:p>
        </p:txBody>
      </p:sp>
      <p:sp>
        <p:nvSpPr>
          <p:cNvPr id="10" name="Прямоугольник 9">
            <a:extLst>
              <a:ext uri="{FF2B5EF4-FFF2-40B4-BE49-F238E27FC236}">
                <a16:creationId xmlns="" xmlns:a16="http://schemas.microsoft.com/office/drawing/2014/main" id="{840177A7-740C-43C7-8F2D-BD7067F12C9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3406393" cy="6858000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  <a:ln>
            <a:noFill/>
          </a:ln>
          <a:effectLst>
            <a:outerShdw blurRad="635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pic>
        <p:nvPicPr>
          <p:cNvPr id="12" name="Рисунок 11">
            <a:extLst>
              <a:ext uri="{FF2B5EF4-FFF2-40B4-BE49-F238E27FC236}">
                <a16:creationId xmlns="" xmlns:a16="http://schemas.microsoft.com/office/drawing/2014/main" id="{FF525AAA-82CE-4027-A26C-B0EFFD856F2E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-534"/>
          <a:stretch/>
        </p:blipFill>
        <p:spPr>
          <a:xfrm rot="5400000" flipH="1" flipV="1">
            <a:off x="-1265719" y="2187575"/>
            <a:ext cx="6857999" cy="248285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389EA88-8D83-4F3F-A4C1-4B16E2377F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04794" y="0"/>
            <a:ext cx="7434070" cy="1028700"/>
          </a:xfrm>
        </p:spPr>
        <p:txBody>
          <a:bodyPr rtlCol="0">
            <a:noAutofit/>
          </a:bodyPr>
          <a:lstStyle/>
          <a:p>
            <a:pPr algn="ctr"/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ГРИПП </a:t>
            </a:r>
            <a:r>
              <a:rPr lang="ru-RU" sz="4400" dirty="0" smtClean="0"/>
              <a:t/>
            </a:r>
            <a:br>
              <a:rPr lang="ru-RU" sz="4400" dirty="0" smtClean="0"/>
            </a:br>
            <a:endParaRPr lang="ru-RU" sz="4400" noProof="1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9F541FAF-730D-47FE-9638-C05616C313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90507" y="800100"/>
            <a:ext cx="8101493" cy="5743576"/>
          </a:xfrm>
        </p:spPr>
        <p:txBody>
          <a:bodyPr rtlCol="0">
            <a:normAutofit/>
          </a:bodyPr>
          <a:lstStyle/>
          <a:p>
            <a:pPr>
              <a:buNone/>
            </a:pPr>
            <a:endParaRPr lang="ru-RU" sz="2400" dirty="0" smtClean="0">
              <a:latin typeface="Arial Narrow" pitchFamily="34" charset="0"/>
            </a:endParaRPr>
          </a:p>
          <a:p>
            <a:pPr>
              <a:lnSpc>
                <a:spcPct val="100000"/>
              </a:lnSpc>
            </a:pPr>
            <a:r>
              <a:rPr lang="ru-RU" sz="2400" dirty="0" smtClean="0">
                <a:latin typeface="Arial Narrow" pitchFamily="34" charset="0"/>
              </a:rPr>
              <a:t> Грипп с пневмонией -  </a:t>
            </a:r>
            <a:r>
              <a:rPr lang="en-US" sz="2400" dirty="0" smtClean="0">
                <a:latin typeface="Arial Narrow" pitchFamily="34" charset="0"/>
              </a:rPr>
              <a:t>J</a:t>
            </a:r>
            <a:r>
              <a:rPr lang="ru-RU" sz="2400" dirty="0" smtClean="0">
                <a:latin typeface="Arial Narrow" pitchFamily="34" charset="0"/>
              </a:rPr>
              <a:t>10   и </a:t>
            </a:r>
            <a:r>
              <a:rPr lang="en-US" sz="2400" dirty="0" smtClean="0">
                <a:latin typeface="Arial Narrow" pitchFamily="34" charset="0"/>
              </a:rPr>
              <a:t>J</a:t>
            </a:r>
            <a:r>
              <a:rPr lang="ru-RU" sz="2400" dirty="0" smtClean="0">
                <a:latin typeface="Arial Narrow" pitchFamily="34" charset="0"/>
              </a:rPr>
              <a:t>11  - принципиальным является выделение гриппа подтвержденного ( </a:t>
            </a:r>
            <a:r>
              <a:rPr lang="en-US" sz="2400" dirty="0" smtClean="0">
                <a:latin typeface="Arial Narrow" pitchFamily="34" charset="0"/>
              </a:rPr>
              <a:t>J</a:t>
            </a:r>
            <a:r>
              <a:rPr lang="ru-RU" sz="2400" dirty="0" smtClean="0">
                <a:latin typeface="Arial Narrow" pitchFamily="34" charset="0"/>
              </a:rPr>
              <a:t> 10.0) и неподтвержденного ( </a:t>
            </a:r>
            <a:r>
              <a:rPr lang="en-US" sz="2400" dirty="0" smtClean="0">
                <a:latin typeface="Arial Narrow" pitchFamily="34" charset="0"/>
              </a:rPr>
              <a:t>J</a:t>
            </a:r>
            <a:r>
              <a:rPr lang="ru-RU" sz="2400" dirty="0" smtClean="0">
                <a:latin typeface="Arial Narrow" pitchFamily="34" charset="0"/>
              </a:rPr>
              <a:t>11.0)  вирусологическими методами исследования </a:t>
            </a:r>
          </a:p>
          <a:p>
            <a:pPr rtl="0">
              <a:lnSpc>
                <a:spcPct val="100000"/>
              </a:lnSpc>
            </a:pPr>
            <a:endParaRPr lang="ru-RU" sz="2000" noProof="1">
              <a:latin typeface="Arial Narrow" pitchFamily="34" charset="0"/>
            </a:endParaRPr>
          </a:p>
        </p:txBody>
      </p:sp>
      <p:pic>
        <p:nvPicPr>
          <p:cNvPr id="2050" name="Picture 2" descr="https://thumbs.dreamstime.com/b/%D0%B2%D0%B8%D1%80%D1%83%D1%81%D1%8B-%D0%B3%D1%80%D0%B8%D0%BF%D0%BF%D0%B0-%D0%B2-%D1%87%D0%B5%D0%BB%D0%BE%D0%B2%D0%B5%D1%87%D0%B5%D1%81%D0%BA%D0%B8%D1%85-%D0%BB%D0%B5%D0%B3%D0%BA%D0%B8%D1%85-113232996.jpg"/>
          <p:cNvPicPr>
            <a:picLocks noChangeAspect="1" noChangeArrowheads="1"/>
          </p:cNvPicPr>
          <p:nvPr/>
        </p:nvPicPr>
        <p:blipFill>
          <a:blip r:embed="rId4">
            <a:lum bright="-5000" contrast="23000"/>
          </a:blip>
          <a:srcRect/>
          <a:stretch>
            <a:fillRect/>
          </a:stretch>
        </p:blipFill>
        <p:spPr bwMode="auto">
          <a:xfrm>
            <a:off x="5903569" y="2814638"/>
            <a:ext cx="6288431" cy="404336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21942331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66875" y="321461"/>
            <a:ext cx="8610600" cy="1150152"/>
          </a:xfrm>
        </p:spPr>
        <p:txBody>
          <a:bodyPr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ПНЕВМОНИИ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0" y="1814513"/>
            <a:ext cx="10820400" cy="4857749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Arial Narrow" pitchFamily="34" charset="0"/>
              </a:rPr>
              <a:t>Пневмонии – групповое понятие для инфекционных заболеваний  нижних отделов дыхательных путей разнообразной этиологии и патогенеза  с развитием экссудативного, реже межуточного воспаления. </a:t>
            </a:r>
          </a:p>
          <a:p>
            <a:r>
              <a:rPr lang="ru-RU" sz="2800" dirty="0" smtClean="0">
                <a:latin typeface="Arial Narrow" pitchFamily="34" charset="0"/>
              </a:rPr>
              <a:t> В МКБ-10 пневмонии  разделены, главным образом по этиологическому  признаку</a:t>
            </a:r>
          </a:p>
          <a:p>
            <a:pPr algn="ctr">
              <a:buNone/>
            </a:pPr>
            <a:r>
              <a:rPr lang="ru-RU" sz="2800" dirty="0" smtClean="0">
                <a:latin typeface="Arial Narrow" pitchFamily="34" charset="0"/>
              </a:rPr>
              <a:t>НО</a:t>
            </a:r>
          </a:p>
          <a:p>
            <a:r>
              <a:rPr lang="ru-RU" sz="2800" dirty="0" smtClean="0">
                <a:latin typeface="Arial Narrow" pitchFamily="34" charset="0"/>
              </a:rPr>
              <a:t>  При формулировке диагноза необходимо  указывать  и другие критерии классификации пневмонии ( место возникновения пневмонии,  распространенность,  характер поражения легочной ткани,  степень тяжести , течение , осложнения).</a:t>
            </a:r>
          </a:p>
          <a:p>
            <a:pPr>
              <a:buNone/>
            </a:pPr>
            <a:r>
              <a:rPr lang="ru-RU" sz="2400" dirty="0" smtClean="0">
                <a:latin typeface="Arial Narrow" pitchFamily="34" charset="0"/>
              </a:rPr>
              <a:t> 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КЛАССИФИКАЦИЯ ПНЕВМОНИЙ </a:t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</a:b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ПО МКБ -10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799" y="1586429"/>
            <a:ext cx="10198865" cy="5271571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1600" dirty="0" smtClean="0">
                <a:latin typeface="Arial Narrow" pitchFamily="34" charset="0"/>
              </a:rPr>
              <a:t>Рубрика </a:t>
            </a:r>
            <a:r>
              <a:rPr lang="ru-RU" sz="1600" dirty="0" smtClean="0">
                <a:latin typeface="Arial Narrow" pitchFamily="34" charset="0"/>
              </a:rPr>
              <a:t>Нозологическая </a:t>
            </a:r>
            <a:r>
              <a:rPr lang="ru-RU" sz="1600" dirty="0" smtClean="0">
                <a:latin typeface="Arial Narrow" pitchFamily="34" charset="0"/>
              </a:rPr>
              <a:t>форма 	</a:t>
            </a:r>
          </a:p>
          <a:p>
            <a:pPr>
              <a:lnSpc>
                <a:spcPct val="100000"/>
              </a:lnSpc>
            </a:pPr>
            <a:r>
              <a:rPr lang="en-US" sz="1600" dirty="0" smtClean="0">
                <a:latin typeface="Arial Narrow" pitchFamily="34" charset="0"/>
              </a:rPr>
              <a:t>J13 	</a:t>
            </a:r>
            <a:r>
              <a:rPr lang="ru-RU" sz="1600" dirty="0" smtClean="0">
                <a:latin typeface="Arial Narrow" pitchFamily="34" charset="0"/>
              </a:rPr>
              <a:t>Пневмония, вызванная </a:t>
            </a:r>
            <a:r>
              <a:rPr lang="en-US" sz="1600" i="1" dirty="0" smtClean="0">
                <a:latin typeface="Arial Narrow" pitchFamily="34" charset="0"/>
              </a:rPr>
              <a:t>Streptococcus </a:t>
            </a:r>
            <a:r>
              <a:rPr lang="en-US" sz="1600" i="1" dirty="0" err="1" smtClean="0">
                <a:latin typeface="Arial Narrow" pitchFamily="34" charset="0"/>
              </a:rPr>
              <a:t>pneumoniae</a:t>
            </a:r>
            <a:r>
              <a:rPr lang="en-US" sz="1600" i="1" dirty="0" smtClean="0">
                <a:latin typeface="Arial Narrow" pitchFamily="34" charset="0"/>
              </a:rPr>
              <a:t> </a:t>
            </a:r>
            <a:r>
              <a:rPr lang="en-US" sz="1600" i="1" dirty="0" smtClean="0">
                <a:latin typeface="Arial Narrow" pitchFamily="34" charset="0"/>
              </a:rPr>
              <a:t>	</a:t>
            </a:r>
          </a:p>
          <a:p>
            <a:pPr>
              <a:lnSpc>
                <a:spcPct val="100000"/>
              </a:lnSpc>
            </a:pPr>
            <a:r>
              <a:rPr lang="en-US" sz="1600" dirty="0" smtClean="0">
                <a:latin typeface="Arial Narrow" pitchFamily="34" charset="0"/>
              </a:rPr>
              <a:t>J14 	</a:t>
            </a:r>
            <a:r>
              <a:rPr lang="ru-RU" sz="1600" dirty="0" smtClean="0">
                <a:latin typeface="Arial Narrow" pitchFamily="34" charset="0"/>
              </a:rPr>
              <a:t>Пневмония, вызванная </a:t>
            </a:r>
            <a:r>
              <a:rPr lang="en-US" sz="1600" i="1" dirty="0" err="1" smtClean="0">
                <a:latin typeface="Arial Narrow" pitchFamily="34" charset="0"/>
              </a:rPr>
              <a:t>Haemophilus</a:t>
            </a:r>
            <a:r>
              <a:rPr lang="en-US" sz="1600" i="1" dirty="0" smtClean="0">
                <a:latin typeface="Arial Narrow" pitchFamily="34" charset="0"/>
              </a:rPr>
              <a:t> </a:t>
            </a:r>
            <a:r>
              <a:rPr lang="en-US" sz="1600" i="1" dirty="0" err="1" smtClean="0">
                <a:latin typeface="Arial Narrow" pitchFamily="34" charset="0"/>
              </a:rPr>
              <a:t>influenzae</a:t>
            </a:r>
            <a:r>
              <a:rPr lang="en-US" sz="1600" i="1" dirty="0" smtClean="0">
                <a:latin typeface="Arial Narrow" pitchFamily="34" charset="0"/>
              </a:rPr>
              <a:t> 	</a:t>
            </a:r>
          </a:p>
          <a:p>
            <a:pPr>
              <a:lnSpc>
                <a:spcPct val="100000"/>
              </a:lnSpc>
            </a:pPr>
            <a:r>
              <a:rPr lang="ru-RU" sz="1600" dirty="0" smtClean="0">
                <a:latin typeface="Arial Narrow" pitchFamily="34" charset="0"/>
              </a:rPr>
              <a:t>J15 	Бактериальная пневмония, не классифицированная в других рубриках </a:t>
            </a:r>
            <a:endParaRPr lang="ru-RU" sz="1600" dirty="0" smtClean="0">
              <a:latin typeface="Arial Narrow" pitchFamily="34" charset="0"/>
            </a:endParaRPr>
          </a:p>
          <a:p>
            <a:pPr>
              <a:lnSpc>
                <a:spcPct val="100000"/>
              </a:lnSpc>
              <a:buNone/>
            </a:pPr>
            <a:r>
              <a:rPr lang="ru-RU" sz="1600" dirty="0" smtClean="0">
                <a:latin typeface="Arial Narrow" pitchFamily="34" charset="0"/>
              </a:rPr>
              <a:t>(</a:t>
            </a:r>
            <a:r>
              <a:rPr lang="ru-RU" sz="1600" dirty="0" smtClean="0">
                <a:latin typeface="Arial Narrow" pitchFamily="34" charset="0"/>
              </a:rPr>
              <a:t>исключены: пневмония, вызванная </a:t>
            </a:r>
            <a:r>
              <a:rPr lang="ru-RU" sz="1600" i="1" dirty="0" err="1" smtClean="0">
                <a:latin typeface="Arial Narrow" pitchFamily="34" charset="0"/>
              </a:rPr>
              <a:t>Chlamydia</a:t>
            </a:r>
            <a:r>
              <a:rPr lang="ru-RU" sz="1600" i="1" dirty="0" smtClean="0">
                <a:latin typeface="Arial Narrow" pitchFamily="34" charset="0"/>
              </a:rPr>
              <a:t> </a:t>
            </a:r>
            <a:r>
              <a:rPr lang="ru-RU" sz="1600" i="1" dirty="0" err="1" smtClean="0">
                <a:latin typeface="Arial Narrow" pitchFamily="34" charset="0"/>
              </a:rPr>
              <a:t>spp</a:t>
            </a:r>
            <a:r>
              <a:rPr lang="ru-RU" sz="1600" i="1" dirty="0" smtClean="0">
                <a:latin typeface="Arial Narrow" pitchFamily="34" charset="0"/>
              </a:rPr>
              <a:t>. – J16.0 и «болезнь легионеров» - А48.1) 	</a:t>
            </a:r>
          </a:p>
          <a:p>
            <a:pPr>
              <a:lnSpc>
                <a:spcPct val="100000"/>
              </a:lnSpc>
            </a:pPr>
            <a:r>
              <a:rPr lang="en-US" sz="1600" dirty="0" smtClean="0">
                <a:latin typeface="Arial Narrow" pitchFamily="34" charset="0"/>
              </a:rPr>
              <a:t>J15.0 	</a:t>
            </a:r>
            <a:r>
              <a:rPr lang="ru-RU" sz="1600" dirty="0" smtClean="0">
                <a:latin typeface="Arial Narrow" pitchFamily="34" charset="0"/>
              </a:rPr>
              <a:t>Пневмония, вызванная </a:t>
            </a:r>
            <a:r>
              <a:rPr lang="en-US" sz="1600" i="1" dirty="0" err="1" smtClean="0">
                <a:latin typeface="Arial Narrow" pitchFamily="34" charset="0"/>
              </a:rPr>
              <a:t>Klebsiella</a:t>
            </a:r>
            <a:r>
              <a:rPr lang="en-US" sz="1600" i="1" dirty="0" smtClean="0">
                <a:latin typeface="Arial Narrow" pitchFamily="34" charset="0"/>
              </a:rPr>
              <a:t> </a:t>
            </a:r>
            <a:r>
              <a:rPr lang="en-US" sz="1600" i="1" dirty="0" err="1" smtClean="0">
                <a:latin typeface="Arial Narrow" pitchFamily="34" charset="0"/>
              </a:rPr>
              <a:t>pneumoniae</a:t>
            </a:r>
            <a:r>
              <a:rPr lang="en-US" sz="1600" i="1" dirty="0" smtClean="0">
                <a:latin typeface="Arial Narrow" pitchFamily="34" charset="0"/>
              </a:rPr>
              <a:t> 	</a:t>
            </a:r>
          </a:p>
          <a:p>
            <a:pPr>
              <a:lnSpc>
                <a:spcPct val="100000"/>
              </a:lnSpc>
            </a:pPr>
            <a:r>
              <a:rPr lang="ru-RU" sz="1600" dirty="0" smtClean="0">
                <a:latin typeface="Arial Narrow" pitchFamily="34" charset="0"/>
              </a:rPr>
              <a:t>J15.1 	Пневмония, вызванная </a:t>
            </a:r>
            <a:r>
              <a:rPr lang="ru-RU" sz="1600" i="1" dirty="0" err="1" smtClean="0">
                <a:latin typeface="Arial Narrow" pitchFamily="34" charset="0"/>
              </a:rPr>
              <a:t>Pseudomonas</a:t>
            </a:r>
            <a:r>
              <a:rPr lang="ru-RU" sz="1600" i="1" dirty="0" smtClean="0">
                <a:latin typeface="Arial Narrow" pitchFamily="34" charset="0"/>
              </a:rPr>
              <a:t> </a:t>
            </a:r>
            <a:r>
              <a:rPr lang="ru-RU" sz="1600" i="1" dirty="0" err="1" smtClean="0">
                <a:latin typeface="Arial Narrow" pitchFamily="34" charset="0"/>
              </a:rPr>
              <a:t>spp</a:t>
            </a:r>
            <a:r>
              <a:rPr lang="ru-RU" sz="1600" i="1" dirty="0" smtClean="0">
                <a:latin typeface="Arial Narrow" pitchFamily="34" charset="0"/>
              </a:rPr>
              <a:t>. 	</a:t>
            </a:r>
          </a:p>
          <a:p>
            <a:pPr>
              <a:lnSpc>
                <a:spcPct val="100000"/>
              </a:lnSpc>
            </a:pPr>
            <a:r>
              <a:rPr lang="en-US" sz="1600" dirty="0" smtClean="0">
                <a:latin typeface="Arial Narrow" pitchFamily="34" charset="0"/>
              </a:rPr>
              <a:t>J15.2 	</a:t>
            </a:r>
            <a:r>
              <a:rPr lang="ru-RU" sz="1600" dirty="0" smtClean="0">
                <a:latin typeface="Arial Narrow" pitchFamily="34" charset="0"/>
              </a:rPr>
              <a:t>Пневмония, вызванная </a:t>
            </a:r>
            <a:r>
              <a:rPr lang="en-US" sz="1600" i="1" dirty="0" smtClean="0">
                <a:latin typeface="Arial Narrow" pitchFamily="34" charset="0"/>
              </a:rPr>
              <a:t>Staphylococcus spp. 	</a:t>
            </a:r>
          </a:p>
          <a:p>
            <a:pPr>
              <a:lnSpc>
                <a:spcPct val="100000"/>
              </a:lnSpc>
            </a:pPr>
            <a:r>
              <a:rPr lang="ru-RU" sz="1600" dirty="0" smtClean="0">
                <a:latin typeface="Arial Narrow" pitchFamily="34" charset="0"/>
              </a:rPr>
              <a:t>J15.3 	Пневмония, вызванная стрептококками группы </a:t>
            </a:r>
            <a:r>
              <a:rPr lang="ru-RU" sz="1600" dirty="0" smtClean="0">
                <a:latin typeface="Arial Narrow" pitchFamily="34" charset="0"/>
              </a:rPr>
              <a:t>В</a:t>
            </a:r>
          </a:p>
          <a:p>
            <a:pPr>
              <a:lnSpc>
                <a:spcPct val="100000"/>
              </a:lnSpc>
            </a:pPr>
            <a:r>
              <a:rPr lang="ru-RU" sz="1600" dirty="0" smtClean="0">
                <a:latin typeface="Arial Narrow" pitchFamily="34" charset="0"/>
              </a:rPr>
              <a:t> </a:t>
            </a:r>
            <a:r>
              <a:rPr lang="ru-RU" sz="1600" dirty="0" smtClean="0">
                <a:latin typeface="Arial Narrow" pitchFamily="34" charset="0"/>
              </a:rPr>
              <a:t>J15.4 	Пневмония, вызванная другими стрептококками 	</a:t>
            </a:r>
          </a:p>
          <a:p>
            <a:pPr>
              <a:lnSpc>
                <a:spcPct val="100000"/>
              </a:lnSpc>
            </a:pPr>
            <a:r>
              <a:rPr lang="ru-RU" sz="1600" dirty="0" smtClean="0">
                <a:latin typeface="Arial Narrow" pitchFamily="34" charset="0"/>
              </a:rPr>
              <a:t>J15.5 	Пневмония, вызванная </a:t>
            </a:r>
            <a:r>
              <a:rPr lang="ru-RU" sz="1600" i="1" dirty="0" err="1" smtClean="0">
                <a:latin typeface="Arial Narrow" pitchFamily="34" charset="0"/>
              </a:rPr>
              <a:t>Escherichia</a:t>
            </a:r>
            <a:r>
              <a:rPr lang="ru-RU" sz="1600" i="1" dirty="0" smtClean="0">
                <a:latin typeface="Arial Narrow" pitchFamily="34" charset="0"/>
              </a:rPr>
              <a:t> </a:t>
            </a:r>
            <a:r>
              <a:rPr lang="ru-RU" sz="1600" i="1" dirty="0" err="1" smtClean="0">
                <a:latin typeface="Arial Narrow" pitchFamily="34" charset="0"/>
              </a:rPr>
              <a:t>coli</a:t>
            </a:r>
            <a:r>
              <a:rPr lang="ru-RU" sz="1600" i="1" dirty="0" smtClean="0">
                <a:latin typeface="Arial Narrow" pitchFamily="34" charset="0"/>
              </a:rPr>
              <a:t> </a:t>
            </a:r>
            <a:endParaRPr lang="ru-RU" sz="1600" i="1" dirty="0" smtClean="0">
              <a:latin typeface="Arial Narrow" pitchFamily="34" charset="0"/>
            </a:endParaRPr>
          </a:p>
          <a:p>
            <a:pPr>
              <a:lnSpc>
                <a:spcPct val="100000"/>
              </a:lnSpc>
            </a:pPr>
            <a:r>
              <a:rPr lang="ru-RU" sz="1600" dirty="0" smtClean="0">
                <a:latin typeface="Arial Narrow" pitchFamily="34" charset="0"/>
              </a:rPr>
              <a:t>J15.6 	Пневмония, вызванная другими аэробными грамотрицательными бактериями 	</a:t>
            </a:r>
          </a:p>
          <a:p>
            <a:pPr>
              <a:lnSpc>
                <a:spcPct val="100000"/>
              </a:lnSpc>
            </a:pPr>
            <a:r>
              <a:rPr lang="en-US" sz="1600" dirty="0" smtClean="0">
                <a:latin typeface="Arial Narrow" pitchFamily="34" charset="0"/>
              </a:rPr>
              <a:t>J15.7 	</a:t>
            </a:r>
            <a:r>
              <a:rPr lang="ru-RU" sz="1600" dirty="0" smtClean="0">
                <a:latin typeface="Arial Narrow" pitchFamily="34" charset="0"/>
              </a:rPr>
              <a:t>Пневмония, вызванная </a:t>
            </a:r>
            <a:r>
              <a:rPr lang="en-US" sz="1600" i="1" dirty="0" err="1" smtClean="0">
                <a:latin typeface="Arial Narrow" pitchFamily="34" charset="0"/>
              </a:rPr>
              <a:t>Mycoplasma</a:t>
            </a:r>
            <a:r>
              <a:rPr lang="en-US" sz="1600" i="1" dirty="0" smtClean="0">
                <a:latin typeface="Arial Narrow" pitchFamily="34" charset="0"/>
              </a:rPr>
              <a:t> </a:t>
            </a:r>
            <a:r>
              <a:rPr lang="en-US" sz="1600" i="1" dirty="0" err="1" smtClean="0">
                <a:latin typeface="Arial Narrow" pitchFamily="34" charset="0"/>
              </a:rPr>
              <a:t>pneumoniae</a:t>
            </a:r>
            <a:r>
              <a:rPr lang="en-US" sz="1600" i="1" dirty="0" smtClean="0">
                <a:latin typeface="Arial Narrow" pitchFamily="34" charset="0"/>
              </a:rPr>
              <a:t> 	</a:t>
            </a:r>
          </a:p>
          <a:p>
            <a:pPr>
              <a:lnSpc>
                <a:spcPct val="100000"/>
              </a:lnSpc>
            </a:pPr>
            <a:r>
              <a:rPr lang="en-US" sz="1600" dirty="0" smtClean="0">
                <a:latin typeface="Arial Narrow" pitchFamily="34" charset="0"/>
              </a:rPr>
              <a:t>J15.8 	</a:t>
            </a:r>
            <a:r>
              <a:rPr lang="ru-RU" sz="1600" dirty="0" smtClean="0">
                <a:latin typeface="Arial Narrow" pitchFamily="34" charset="0"/>
              </a:rPr>
              <a:t>Другие бактериальные пневмонии 	</a:t>
            </a:r>
            <a:r>
              <a:rPr lang="ru-RU" sz="1600" i="1" dirty="0" smtClean="0">
                <a:latin typeface="Arial Narrow" pitchFamily="34" charset="0"/>
              </a:rPr>
              <a:t>	</a:t>
            </a:r>
          </a:p>
          <a:p>
            <a:pPr>
              <a:lnSpc>
                <a:spcPct val="100000"/>
              </a:lnSpc>
              <a:buNone/>
            </a:pPr>
            <a:r>
              <a:rPr lang="ru-RU" sz="1600" dirty="0" smtClean="0">
                <a:latin typeface="Arial Narrow" pitchFamily="34" charset="0"/>
              </a:rPr>
              <a:t>	</a:t>
            </a:r>
          </a:p>
          <a:p>
            <a:endParaRPr lang="ru-RU" sz="1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959166" y="599120"/>
            <a:ext cx="8610600" cy="1293028"/>
          </a:xfrm>
        </p:spPr>
        <p:txBody>
          <a:bodyPr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КЛАССИФИКАЦИЯ ПНЕВМОНИЙ </a:t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</a:b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ПО МКБ -10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685800" y="1938970"/>
            <a:ext cx="10820400" cy="4737252"/>
          </a:xfrm>
        </p:spPr>
        <p:txBody>
          <a:bodyPr>
            <a:normAutofit fontScale="77500" lnSpcReduction="20000"/>
          </a:bodyPr>
          <a:lstStyle/>
          <a:p>
            <a:r>
              <a:rPr lang="en-US" sz="2100" dirty="0" smtClean="0">
                <a:latin typeface="Arial Narrow" pitchFamily="34" charset="0"/>
              </a:rPr>
              <a:t>J15.8 	</a:t>
            </a:r>
            <a:r>
              <a:rPr lang="ru-RU" sz="2100" dirty="0" smtClean="0">
                <a:latin typeface="Arial Narrow" pitchFamily="34" charset="0"/>
              </a:rPr>
              <a:t>Другие бактериальные пневмонии 	</a:t>
            </a:r>
          </a:p>
          <a:p>
            <a:r>
              <a:rPr lang="ru-RU" sz="2100" dirty="0" smtClean="0">
                <a:latin typeface="Arial Narrow" pitchFamily="34" charset="0"/>
              </a:rPr>
              <a:t>J15.9 	Бактериальная пневмония </a:t>
            </a:r>
            <a:r>
              <a:rPr lang="ru-RU" sz="2100" dirty="0" err="1" smtClean="0">
                <a:latin typeface="Arial Narrow" pitchFamily="34" charset="0"/>
              </a:rPr>
              <a:t>неуточненной</a:t>
            </a:r>
            <a:r>
              <a:rPr lang="ru-RU" sz="2100" dirty="0" smtClean="0">
                <a:latin typeface="Arial Narrow" pitchFamily="34" charset="0"/>
              </a:rPr>
              <a:t> этиологии 	</a:t>
            </a:r>
          </a:p>
          <a:p>
            <a:r>
              <a:rPr lang="ru-RU" sz="2100" dirty="0" smtClean="0">
                <a:latin typeface="Arial Narrow" pitchFamily="34" charset="0"/>
              </a:rPr>
              <a:t>J16 	Пневмония, вызванная возбудителями, не классифицированными в других рубриках (исключены: орнитоз – А70, </a:t>
            </a:r>
            <a:r>
              <a:rPr lang="ru-RU" sz="2100" dirty="0" err="1" smtClean="0">
                <a:latin typeface="Arial Narrow" pitchFamily="34" charset="0"/>
              </a:rPr>
              <a:t>пневмоцистная</a:t>
            </a:r>
            <a:r>
              <a:rPr lang="ru-RU" sz="2100" dirty="0" smtClean="0">
                <a:latin typeface="Arial Narrow" pitchFamily="34" charset="0"/>
              </a:rPr>
              <a:t> пневмония – В59) 	</a:t>
            </a:r>
          </a:p>
          <a:p>
            <a:r>
              <a:rPr lang="ru-RU" sz="2100" dirty="0" smtClean="0">
                <a:latin typeface="Arial Narrow" pitchFamily="34" charset="0"/>
              </a:rPr>
              <a:t>J16.0 	Пневмония, вызванная </a:t>
            </a:r>
            <a:r>
              <a:rPr lang="ru-RU" sz="2100" i="1" dirty="0" err="1" smtClean="0">
                <a:latin typeface="Arial Narrow" pitchFamily="34" charset="0"/>
              </a:rPr>
              <a:t>Chlamydia</a:t>
            </a:r>
            <a:r>
              <a:rPr lang="ru-RU" sz="2100" i="1" dirty="0" smtClean="0">
                <a:latin typeface="Arial Narrow" pitchFamily="34" charset="0"/>
              </a:rPr>
              <a:t> </a:t>
            </a:r>
            <a:r>
              <a:rPr lang="ru-RU" sz="2100" i="1" dirty="0" err="1" smtClean="0">
                <a:latin typeface="Arial Narrow" pitchFamily="34" charset="0"/>
              </a:rPr>
              <a:t>spp</a:t>
            </a:r>
            <a:r>
              <a:rPr lang="ru-RU" sz="2100" i="1" dirty="0" smtClean="0">
                <a:latin typeface="Arial Narrow" pitchFamily="34" charset="0"/>
              </a:rPr>
              <a:t>. 	</a:t>
            </a:r>
          </a:p>
          <a:p>
            <a:r>
              <a:rPr lang="ru-RU" sz="2100" dirty="0" smtClean="0">
                <a:latin typeface="Arial Narrow" pitchFamily="34" charset="0"/>
              </a:rPr>
              <a:t>J16.8 	Пневмония, вызванная другими установленными возбудителями 	</a:t>
            </a:r>
          </a:p>
          <a:p>
            <a:r>
              <a:rPr lang="ru-RU" sz="2100" dirty="0" smtClean="0">
                <a:latin typeface="Arial Narrow" pitchFamily="34" charset="0"/>
              </a:rPr>
              <a:t>J17* 	Пневмония при заболеваниях, классифицированных в других рубриках 	</a:t>
            </a:r>
          </a:p>
          <a:p>
            <a:r>
              <a:rPr lang="ru-RU" sz="2100" dirty="0" smtClean="0">
                <a:latin typeface="Arial Narrow" pitchFamily="34" charset="0"/>
              </a:rPr>
              <a:t>J17.0* 	Пневмония при заболеваниях бактериальной природы, классифицированных в других рубриках (пневмония при: актиномикозе – А42.0, сибирской язве – А22.1, гонорее – А54.8, </a:t>
            </a:r>
            <a:r>
              <a:rPr lang="ru-RU" sz="2100" dirty="0" err="1" smtClean="0">
                <a:latin typeface="Arial Narrow" pitchFamily="34" charset="0"/>
              </a:rPr>
              <a:t>нокардиозе</a:t>
            </a:r>
            <a:r>
              <a:rPr lang="ru-RU" sz="2100" dirty="0" smtClean="0">
                <a:latin typeface="Arial Narrow" pitchFamily="34" charset="0"/>
              </a:rPr>
              <a:t> – А43.0, сальмонеллезе – А022.2, туляремии – А721.2, брюшном тифе – А031.), коклюше – А37.) 	</a:t>
            </a:r>
          </a:p>
          <a:p>
            <a:r>
              <a:rPr lang="ru-RU" sz="2100" dirty="0" smtClean="0">
                <a:latin typeface="Arial Narrow" pitchFamily="34" charset="0"/>
              </a:rPr>
              <a:t>J17.1* 	Пневмония при вирусных заболеваниях, классифицированных в других рубриках (пневмония при: </a:t>
            </a:r>
            <a:r>
              <a:rPr lang="ru-RU" sz="2100" dirty="0" err="1" smtClean="0">
                <a:latin typeface="Arial Narrow" pitchFamily="34" charset="0"/>
              </a:rPr>
              <a:t>цитомегаловирусной</a:t>
            </a:r>
            <a:r>
              <a:rPr lang="ru-RU" sz="2100" dirty="0" smtClean="0">
                <a:latin typeface="Arial Narrow" pitchFamily="34" charset="0"/>
              </a:rPr>
              <a:t> болезни – В25.0, кори – В05.2, краснухе – В06.8, ветряной оспе – В01.2) 	</a:t>
            </a:r>
          </a:p>
          <a:p>
            <a:r>
              <a:rPr lang="en-US" sz="2100" dirty="0" smtClean="0">
                <a:latin typeface="Arial Narrow" pitchFamily="34" charset="0"/>
              </a:rPr>
              <a:t>J17.2* 	</a:t>
            </a:r>
            <a:r>
              <a:rPr lang="ru-RU" sz="2100" dirty="0" smtClean="0">
                <a:latin typeface="Arial Narrow" pitchFamily="34" charset="0"/>
              </a:rPr>
              <a:t>Пневмония при микозах 	</a:t>
            </a:r>
          </a:p>
          <a:p>
            <a:r>
              <a:rPr lang="en-US" sz="2100" dirty="0" smtClean="0">
                <a:latin typeface="Arial Narrow" pitchFamily="34" charset="0"/>
              </a:rPr>
              <a:t>J17.3* 	</a:t>
            </a:r>
            <a:r>
              <a:rPr lang="ru-RU" sz="2100" dirty="0" smtClean="0">
                <a:latin typeface="Arial Narrow" pitchFamily="34" charset="0"/>
              </a:rPr>
              <a:t>Пневмония при </a:t>
            </a:r>
            <a:r>
              <a:rPr lang="ru-RU" sz="2100" dirty="0" err="1" smtClean="0">
                <a:latin typeface="Arial Narrow" pitchFamily="34" charset="0"/>
              </a:rPr>
              <a:t>паразитозах</a:t>
            </a:r>
            <a:r>
              <a:rPr lang="ru-RU" sz="2100" dirty="0" smtClean="0">
                <a:latin typeface="Arial Narrow" pitchFamily="34" charset="0"/>
              </a:rPr>
              <a:t> 	</a:t>
            </a:r>
          </a:p>
          <a:p>
            <a:r>
              <a:rPr lang="ru-RU" sz="2100" dirty="0" smtClean="0">
                <a:latin typeface="Arial Narrow" pitchFamily="34" charset="0"/>
              </a:rPr>
              <a:t>J17.8* 	Пневмония при заболеваниях, классифицированных в других рубриках (пневмония при: орнитозе – А70, </a:t>
            </a:r>
            <a:r>
              <a:rPr lang="ru-RU" sz="2100" dirty="0" err="1" smtClean="0">
                <a:latin typeface="Arial Narrow" pitchFamily="34" charset="0"/>
              </a:rPr>
              <a:t>Ку-лихорадке</a:t>
            </a:r>
            <a:r>
              <a:rPr lang="ru-RU" sz="2100" dirty="0" smtClean="0">
                <a:latin typeface="Arial Narrow" pitchFamily="34" charset="0"/>
              </a:rPr>
              <a:t> – А78, острой ревматической лихорадке – 100, </a:t>
            </a:r>
            <a:r>
              <a:rPr lang="ru-RU" sz="2100" dirty="0" err="1" smtClean="0">
                <a:latin typeface="Arial Narrow" pitchFamily="34" charset="0"/>
              </a:rPr>
              <a:t>спирохитозе</a:t>
            </a:r>
            <a:r>
              <a:rPr lang="ru-RU" sz="2100" dirty="0" smtClean="0">
                <a:latin typeface="Arial Narrow" pitchFamily="34" charset="0"/>
              </a:rPr>
              <a:t> – А69.8) 	</a:t>
            </a:r>
          </a:p>
          <a:p>
            <a:r>
              <a:rPr lang="ru-RU" sz="2100" dirty="0" smtClean="0">
                <a:latin typeface="Arial Narrow" pitchFamily="34" charset="0"/>
              </a:rPr>
              <a:t>J18 	Пневмония без уточнения возбудителя </a:t>
            </a:r>
            <a:r>
              <a:rPr lang="ru-RU" dirty="0" smtClean="0">
                <a:latin typeface="Arial Narrow" pitchFamily="34" charset="0"/>
              </a:rPr>
              <a:t>	</a:t>
            </a:r>
          </a:p>
          <a:p>
            <a:pPr>
              <a:buNone/>
            </a:pPr>
            <a:endParaRPr lang="ru-RU" dirty="0"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95476" y="421473"/>
            <a:ext cx="8610600" cy="1293028"/>
          </a:xfrm>
        </p:spPr>
        <p:txBody>
          <a:bodyPr/>
          <a:lstStyle/>
          <a:p>
            <a:pPr algn="ctr"/>
            <a:r>
              <a:rPr lang="ru-RU" dirty="0" smtClean="0">
                <a:latin typeface="Arial Narrow" pitchFamily="34" charset="0"/>
              </a:rPr>
              <a:t>ПНЕВМОНИИ</a:t>
            </a:r>
            <a:endParaRPr lang="ru-RU" dirty="0">
              <a:latin typeface="Arial Narrow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0" y="1871663"/>
            <a:ext cx="10820400" cy="4686299"/>
          </a:xfrm>
        </p:spPr>
        <p:txBody>
          <a:bodyPr>
            <a:normAutofit fontScale="92500"/>
          </a:bodyPr>
          <a:lstStyle/>
          <a:p>
            <a:r>
              <a:rPr lang="ru-RU" sz="2800" dirty="0" smtClean="0">
                <a:latin typeface="Arial Narrow" pitchFamily="34" charset="0"/>
              </a:rPr>
              <a:t>« Первичные» пневмонии -  развиваются при отсутствии каких- либо хронических заболеваний  </a:t>
            </a:r>
            <a:r>
              <a:rPr lang="ru-RU" sz="2800" dirty="0" err="1" smtClean="0">
                <a:latin typeface="Arial Narrow" pitchFamily="34" charset="0"/>
              </a:rPr>
              <a:t>бронхо-легочной</a:t>
            </a:r>
            <a:r>
              <a:rPr lang="ru-RU" sz="2800" dirty="0" smtClean="0">
                <a:latin typeface="Arial Narrow" pitchFamily="34" charset="0"/>
              </a:rPr>
              <a:t> системы  или других органов и систем ,  способствующих развитию заболевания.</a:t>
            </a:r>
          </a:p>
          <a:p>
            <a:r>
              <a:rPr lang="ru-RU" sz="2800" dirty="0" smtClean="0">
                <a:latin typeface="Arial Narrow" pitchFamily="34" charset="0"/>
              </a:rPr>
              <a:t>В ДИАГНОЗЕ ВЫСТАВЛЯЮТСЯ В РУБРИКЕ  </a:t>
            </a:r>
            <a:r>
              <a:rPr lang="ru-RU" sz="2800" dirty="0" smtClean="0">
                <a:latin typeface="Arial Narrow" pitchFamily="34" charset="0"/>
              </a:rPr>
              <a:t>«ОСНОВНОЕ ЗАБОЛЕВАНИЕ</a:t>
            </a:r>
            <a:r>
              <a:rPr lang="ru-RU" sz="2800" dirty="0" smtClean="0">
                <a:latin typeface="Arial Narrow" pitchFamily="34" charset="0"/>
              </a:rPr>
              <a:t>»</a:t>
            </a:r>
          </a:p>
          <a:p>
            <a:r>
              <a:rPr lang="ru-RU" sz="2800" dirty="0" smtClean="0">
                <a:latin typeface="Arial Narrow" pitchFamily="34" charset="0"/>
              </a:rPr>
              <a:t>Пример диагноза:</a:t>
            </a:r>
          </a:p>
          <a:p>
            <a:r>
              <a:rPr lang="ru-RU" sz="2800" dirty="0" smtClean="0">
                <a:latin typeface="Arial Narrow" pitchFamily="34" charset="0"/>
              </a:rPr>
              <a:t>Основной диагноз:  Правосторонняя   </a:t>
            </a:r>
            <a:r>
              <a:rPr lang="ru-RU" sz="2800" dirty="0" err="1" smtClean="0">
                <a:latin typeface="Arial Narrow" pitchFamily="34" charset="0"/>
              </a:rPr>
              <a:t>очагово</a:t>
            </a:r>
            <a:r>
              <a:rPr lang="ru-RU" sz="2800" dirty="0" smtClean="0">
                <a:latin typeface="Arial Narrow" pitchFamily="34" charset="0"/>
              </a:rPr>
              <a:t> - сливная   ( </a:t>
            </a:r>
            <a:r>
              <a:rPr lang="en-US" sz="2800" dirty="0" smtClean="0">
                <a:latin typeface="Arial Narrow" pitchFamily="34" charset="0"/>
              </a:rPr>
              <a:t>S III</a:t>
            </a:r>
            <a:r>
              <a:rPr lang="ru-RU" sz="2800" dirty="0" smtClean="0">
                <a:latin typeface="Arial Narrow" pitchFamily="34" charset="0"/>
              </a:rPr>
              <a:t>, </a:t>
            </a:r>
            <a:r>
              <a:rPr lang="en-US" sz="2800" dirty="0" smtClean="0">
                <a:latin typeface="Arial Narrow" pitchFamily="34" charset="0"/>
              </a:rPr>
              <a:t>IV</a:t>
            </a:r>
            <a:r>
              <a:rPr lang="ru-RU" sz="2800" dirty="0" smtClean="0">
                <a:latin typeface="Arial Narrow" pitchFamily="34" charset="0"/>
              </a:rPr>
              <a:t>, </a:t>
            </a:r>
            <a:r>
              <a:rPr lang="en-US" sz="2800" dirty="0" smtClean="0">
                <a:latin typeface="Arial Narrow" pitchFamily="34" charset="0"/>
              </a:rPr>
              <a:t>VI</a:t>
            </a:r>
            <a:r>
              <a:rPr lang="ru-RU" sz="2800" dirty="0" smtClean="0">
                <a:latin typeface="Arial Narrow" pitchFamily="34" charset="0"/>
              </a:rPr>
              <a:t>, </a:t>
            </a:r>
            <a:r>
              <a:rPr lang="en-US" sz="2800" dirty="0" smtClean="0">
                <a:latin typeface="Arial Narrow" pitchFamily="34" charset="0"/>
              </a:rPr>
              <a:t>IX</a:t>
            </a:r>
            <a:r>
              <a:rPr lang="ru-RU" sz="2800" dirty="0" smtClean="0">
                <a:latin typeface="Arial Narrow" pitchFamily="34" charset="0"/>
              </a:rPr>
              <a:t>) пневмония , тяжелое течение, без бактериологического исследования  ( </a:t>
            </a:r>
            <a:r>
              <a:rPr lang="en-US" sz="2800" dirty="0" smtClean="0">
                <a:latin typeface="Arial Narrow" pitchFamily="34" charset="0"/>
              </a:rPr>
              <a:t>J </a:t>
            </a:r>
            <a:r>
              <a:rPr lang="ru-RU" sz="2800" dirty="0" smtClean="0">
                <a:latin typeface="Arial Narrow" pitchFamily="34" charset="0"/>
              </a:rPr>
              <a:t>18,1)</a:t>
            </a:r>
          </a:p>
          <a:p>
            <a:r>
              <a:rPr lang="ru-RU" sz="2800" dirty="0" smtClean="0">
                <a:latin typeface="Arial Narrow" pitchFamily="34" charset="0"/>
              </a:rPr>
              <a:t>Осложнение :  острая дыхательная недостаточность 3 </a:t>
            </a:r>
            <a:r>
              <a:rPr lang="ru-RU" sz="2800" dirty="0" err="1" smtClean="0">
                <a:latin typeface="Arial Narrow" pitchFamily="34" charset="0"/>
              </a:rPr>
              <a:t>ст</a:t>
            </a:r>
            <a:r>
              <a:rPr lang="ru-RU" sz="2800" dirty="0" smtClean="0">
                <a:latin typeface="Arial Narrow" pitchFamily="34" charset="0"/>
              </a:rPr>
              <a:t>,  ИВЛ от  ( указать дату).</a:t>
            </a:r>
          </a:p>
          <a:p>
            <a:r>
              <a:rPr lang="ru-RU" sz="2800" dirty="0" smtClean="0">
                <a:latin typeface="Arial Narrow" pitchFamily="34" charset="0"/>
              </a:rPr>
              <a:t>Сопутствующий диагноз :  Язвенная болезнь желудка в стадии ремиссии.</a:t>
            </a:r>
          </a:p>
          <a:p>
            <a:endParaRPr lang="ru-RU" dirty="0"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09738" y="392898"/>
            <a:ext cx="8610600" cy="1293028"/>
          </a:xfrm>
        </p:spPr>
        <p:txBody>
          <a:bodyPr/>
          <a:lstStyle/>
          <a:p>
            <a:pPr algn="ctr"/>
            <a:r>
              <a:rPr lang="ru-RU" dirty="0" smtClean="0">
                <a:latin typeface="Arial Narrow" pitchFamily="34" charset="0"/>
              </a:rPr>
              <a:t>ОЧАГОВАЯ  ПНЕВМОНИЯ (БРОНХОПНЕВМОНИЯ)</a:t>
            </a:r>
            <a:endParaRPr lang="ru-RU" dirty="0">
              <a:latin typeface="Arial Narrow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0" y="1728788"/>
            <a:ext cx="10820400" cy="4914900"/>
          </a:xfrm>
        </p:spPr>
        <p:txBody>
          <a:bodyPr>
            <a:normAutofit lnSpcReduction="10000"/>
          </a:bodyPr>
          <a:lstStyle/>
          <a:p>
            <a:r>
              <a:rPr lang="ru-RU" sz="2800" dirty="0" smtClean="0">
                <a:latin typeface="Arial Narrow" pitchFamily="34" charset="0"/>
              </a:rPr>
              <a:t>Чаще относится  к вторичным пневмониям .  В соответствии с рекомендациями  МКБ -10 следует указывать в рубрике « ОСЛОЖНЕНИЯ ОСНОВНОГО ЗАБОЛЕВАНИЯ». Не подлежит кодированию.</a:t>
            </a:r>
          </a:p>
          <a:p>
            <a:r>
              <a:rPr lang="ru-RU" sz="2800" dirty="0" smtClean="0">
                <a:latin typeface="Arial Narrow" pitchFamily="34" charset="0"/>
              </a:rPr>
              <a:t> </a:t>
            </a:r>
          </a:p>
          <a:p>
            <a:r>
              <a:rPr lang="ru-RU" sz="2800" dirty="0" smtClean="0">
                <a:latin typeface="Arial Narrow" pitchFamily="34" charset="0"/>
              </a:rPr>
              <a:t>Диагноз основной:   Острое нарушение мозгового кровообращения по ишемическому типу в бассейне правой среднемозговой артерии ( тромбоз): </a:t>
            </a:r>
            <a:r>
              <a:rPr lang="ru-RU" sz="2800" dirty="0" err="1" smtClean="0">
                <a:latin typeface="Arial Narrow" pitchFamily="34" charset="0"/>
              </a:rPr>
              <a:t>атеротромботический</a:t>
            </a:r>
            <a:r>
              <a:rPr lang="ru-RU" sz="2800" dirty="0" smtClean="0">
                <a:latin typeface="Arial Narrow" pitchFamily="34" charset="0"/>
              </a:rPr>
              <a:t> корково-подкорковый  ишемический инфаркт в правой теменно-височной  доле, левосторонняя гемиплегия, выраженная </a:t>
            </a:r>
            <a:r>
              <a:rPr lang="ru-RU" sz="2800" dirty="0" err="1" smtClean="0">
                <a:latin typeface="Arial Narrow" pitchFamily="34" charset="0"/>
              </a:rPr>
              <a:t>сенсо-моторная</a:t>
            </a:r>
            <a:r>
              <a:rPr lang="ru-RU" sz="2800" dirty="0" smtClean="0">
                <a:latin typeface="Arial Narrow" pitchFamily="34" charset="0"/>
              </a:rPr>
              <a:t> афазия.( </a:t>
            </a:r>
            <a:r>
              <a:rPr lang="en-US" sz="2800" dirty="0" smtClean="0">
                <a:latin typeface="Arial Narrow" pitchFamily="34" charset="0"/>
              </a:rPr>
              <a:t>I</a:t>
            </a:r>
            <a:r>
              <a:rPr lang="ru-RU" sz="2800" dirty="0" smtClean="0">
                <a:latin typeface="Arial Narrow" pitchFamily="34" charset="0"/>
              </a:rPr>
              <a:t>63.3)</a:t>
            </a:r>
          </a:p>
          <a:p>
            <a:r>
              <a:rPr lang="ru-RU" sz="2800" dirty="0" smtClean="0">
                <a:latin typeface="Arial Narrow" pitchFamily="34" charset="0"/>
              </a:rPr>
              <a:t>Осложнение: Двусторонняя тотальная очаговая пневмония  тяжелого течения ( бактериологическое исследование- дата…); острая дыхательная недостаточность 3 </a:t>
            </a:r>
            <a:r>
              <a:rPr lang="ru-RU" sz="2800" dirty="0" err="1" smtClean="0">
                <a:latin typeface="Arial Narrow" pitchFamily="34" charset="0"/>
              </a:rPr>
              <a:t>ст</a:t>
            </a:r>
            <a:r>
              <a:rPr lang="ru-RU" sz="2800" dirty="0" smtClean="0">
                <a:latin typeface="Arial Narrow" pitchFamily="34" charset="0"/>
              </a:rPr>
              <a:t> , ИВЛ от ( дата)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7300" y="271463"/>
            <a:ext cx="10248900" cy="178593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Arial Narrow" pitchFamily="34" charset="0"/>
              </a:rPr>
              <a:t>.                                               </a:t>
            </a:r>
            <a:br>
              <a:rPr lang="ru-RU" dirty="0" smtClean="0">
                <a:latin typeface="Arial Narrow" pitchFamily="34" charset="0"/>
              </a:rPr>
            </a:br>
            <a:r>
              <a:rPr lang="ru-RU" sz="3600" dirty="0" smtClean="0">
                <a:latin typeface="Arial Narrow" pitchFamily="34" charset="0"/>
              </a:rPr>
              <a:t>ОЧАГОВАЯ ПНЕВМОНИЯ (БРОНХОПНЕВМОНИЯ)</a:t>
            </a:r>
            <a:br>
              <a:rPr lang="ru-RU" sz="3600" dirty="0" smtClean="0">
                <a:latin typeface="Arial Narrow" pitchFamily="34" charset="0"/>
              </a:rPr>
            </a:br>
            <a:r>
              <a:rPr lang="ru-RU" sz="3600" dirty="0" smtClean="0">
                <a:latin typeface="Arial Narrow" pitchFamily="34" charset="0"/>
              </a:rPr>
              <a:t>ИСКЛЮЧЕНИЯ</a:t>
            </a:r>
            <a:r>
              <a:rPr lang="ru-RU" sz="3600" dirty="0" smtClean="0">
                <a:latin typeface="Arial Narrow" pitchFamily="34" charset="0"/>
              </a:rPr>
              <a:t>: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0" y="2194560"/>
            <a:ext cx="10820400" cy="426339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Бронхопневмонии, расцененные как проявления основного заболевания ( грипп или другие инфекционные заболевания) . Не подлежит кодированию, указывается в основном диагнозе.</a:t>
            </a:r>
          </a:p>
          <a:p>
            <a:pPr>
              <a:buNone/>
            </a:pPr>
            <a:r>
              <a:rPr lang="ru-RU" sz="2800" dirty="0" smtClean="0"/>
              <a:t> </a:t>
            </a:r>
          </a:p>
          <a:p>
            <a:r>
              <a:rPr lang="ru-RU" sz="2800" dirty="0" smtClean="0"/>
              <a:t>Бронхопневмонии ,расцененные   как проявления обострения  основного  заболевания( ХОБЛ,  </a:t>
            </a:r>
            <a:r>
              <a:rPr lang="ru-RU" sz="2800" dirty="0" err="1" smtClean="0"/>
              <a:t>перифокальная</a:t>
            </a:r>
            <a:r>
              <a:rPr lang="ru-RU" sz="2800" dirty="0" smtClean="0"/>
              <a:t> пневмония при абсцессе, опухоли легкого).  Указывается в основном диагнозе. Не подлежит кодированию.</a:t>
            </a:r>
          </a:p>
          <a:p>
            <a:endParaRPr lang="ru-RU" sz="2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f67670762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_36806588_TF67670762.potx" id="{C8C6B627-7FAF-4B79-AE4A-A92F1F3AC7AA}" vid="{CF93F24D-E366-4425-96B9-C99B86611775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1" ma:contentTypeDescription="Create a new document." ma:contentTypeScope="" ma:versionID="9677210f24a1be23c92c90fd886aa0aa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60e05723c5c1908df1a1a4ebf11d344e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0BEB954-4024-4CCF-A9D6-4C00FDC028D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710EE66-8707-456F-8F2E-091D581CB030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customXml/itemProps3.xml><?xml version="1.0" encoding="utf-8"?>
<ds:datastoreItem xmlns:ds="http://schemas.openxmlformats.org/officeDocument/2006/customXml" ds:itemID="{AB96CC85-5758-41C0-8EFD-737AFB69121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tf67670762</Template>
  <TotalTime>0</TotalTime>
  <Words>541</Words>
  <Application>Microsoft Office PowerPoint</Application>
  <PresentationFormat>Произвольный</PresentationFormat>
  <Paragraphs>95</Paragraphs>
  <Slides>15</Slides>
  <Notes>3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tf67670762</vt:lpstr>
      <vt:lpstr>ОСОБЕННОСТИ КОДИРОВКИ ПРИЧИН СМЕРТИ  ОТ БОЛЕЗНЕЙ ОРГАНОВ ДЫХАНИЯ. КЛАСС X </vt:lpstr>
      <vt:lpstr>ОСОБЕННОСТИ </vt:lpstr>
      <vt:lpstr> ГРИПП  </vt:lpstr>
      <vt:lpstr>ПНЕВМОНИИ</vt:lpstr>
      <vt:lpstr>КЛАССИФИКАЦИЯ ПНЕВМОНИЙ  ПО МКБ -10</vt:lpstr>
      <vt:lpstr>КЛАССИФИКАЦИЯ ПНЕВМОНИЙ  ПО МКБ -10</vt:lpstr>
      <vt:lpstr>ПНЕВМОНИИ</vt:lpstr>
      <vt:lpstr>ОЧАГОВАЯ  ПНЕВМОНИЯ (БРОНХОПНЕВМОНИЯ)</vt:lpstr>
      <vt:lpstr>.                                                ОЧАГОВАЯ ПНЕВМОНИЯ (БРОНХОПНЕВМОНИЯ) ИСКЛЮЧЕНИЯ: </vt:lpstr>
      <vt:lpstr>БРОНХОПНЕВМОНИЯ</vt:lpstr>
      <vt:lpstr>АСПИРАЦИОННАЯ ПНЕВМОНИЯ</vt:lpstr>
      <vt:lpstr>ВНУТРИБОЛЬНИЧНАЯ ( НОЗОКОМИАЛЬНАЯ) ПНЕВМОНИЯ </vt:lpstr>
      <vt:lpstr>ПРИМЕРЫ ДИАГНОЗОВ</vt:lpstr>
      <vt:lpstr>ПРИМЕРЫ ДИАГНОЗОВ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2019-12-19T05:21:22Z</dcterms:created>
  <dcterms:modified xsi:type="dcterms:W3CDTF">2019-12-19T10:00:01Z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