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638" r:id="rId1"/>
  </p:sldMasterIdLst>
  <p:notesMasterIdLst>
    <p:notesMasterId r:id="rId23"/>
  </p:notesMasterIdLst>
  <p:sldIdLst>
    <p:sldId id="390" r:id="rId2"/>
    <p:sldId id="559" r:id="rId3"/>
    <p:sldId id="512" r:id="rId4"/>
    <p:sldId id="506" r:id="rId5"/>
    <p:sldId id="555" r:id="rId6"/>
    <p:sldId id="536" r:id="rId7"/>
    <p:sldId id="561" r:id="rId8"/>
    <p:sldId id="554" r:id="rId9"/>
    <p:sldId id="537" r:id="rId10"/>
    <p:sldId id="538" r:id="rId11"/>
    <p:sldId id="542" r:id="rId12"/>
    <p:sldId id="544" r:id="rId13"/>
    <p:sldId id="545" r:id="rId14"/>
    <p:sldId id="556" r:id="rId15"/>
    <p:sldId id="543" r:id="rId16"/>
    <p:sldId id="547" r:id="rId17"/>
    <p:sldId id="560" r:id="rId18"/>
    <p:sldId id="548" r:id="rId19"/>
    <p:sldId id="549" r:id="rId20"/>
    <p:sldId id="552" r:id="rId21"/>
    <p:sldId id="55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111111"/>
    <a:srgbClr val="CC0000"/>
    <a:srgbClr val="000066"/>
    <a:srgbClr val="CC3300"/>
    <a:srgbClr val="FFF1E3"/>
    <a:srgbClr val="CCECFF"/>
    <a:srgbClr val="FF99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44" autoAdjust="0"/>
    <p:restoredTop sz="92578" autoAdjust="0"/>
  </p:normalViewPr>
  <p:slideViewPr>
    <p:cSldViewPr>
      <p:cViewPr>
        <p:scale>
          <a:sx n="60" d="100"/>
          <a:sy n="60" d="100"/>
        </p:scale>
        <p:origin x="-1440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39504BB-332E-4695-9A35-D28C55A12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Данное определение СД принято ВОЗ в 1999 г.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71793B-DFE0-4CBA-B6D2-B8A72AD15513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>
                <a:latin typeface="Bookman Old Style" pitchFamily="18" charset="0"/>
              </a:rPr>
              <a:t>Высокая социальная значимость СД признана на уровне ООН. В Резолюции 61-й сессии Генеральной Ассамблеи этой организации (2006) констатируется серьезная опасность СД и подчеркивается необходимость разработки и развития национальных программ его профилактики и лечения. </a:t>
            </a:r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>
          <a:extLst/>
        </p:spPr>
        <p:txBody>
          <a:bodyPr lIns="91428" tIns="45715" rIns="91428" bIns="45715"/>
          <a:lstStyle/>
          <a:p>
            <a:pPr>
              <a:defRPr/>
            </a:pPr>
            <a:fld id="{298638D8-A710-46C5-ADE3-FBAFCF62B491}" type="slidenum">
              <a:rPr lang="ru-RU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78903" tIns="41030" rIns="78903" bIns="41030"/>
          <a:lstStyle/>
          <a:p>
            <a:pPr marL="215900" indent="-215900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4901D073-E79C-482B-9CBD-3E9887BB8896}" type="slidenum">
              <a:rPr lang="ru-RU" sz="1800">
                <a:solidFill>
                  <a:srgbClr val="FFFFFF"/>
                </a:solidFill>
                <a:latin typeface="Arial" charset="0"/>
                <a:ea typeface="Microsoft YaHei" pitchFamily="34" charset="-122"/>
              </a:rPr>
              <a:pPr marL="215900" indent="-215900">
                <a:buSzPct val="45000"/>
                <a:buFont typeface="Wingdings" pitchFamily="2" charset="2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t>4</a:t>
            </a:fld>
            <a:endParaRPr lang="ru-RU" sz="1800">
              <a:solidFill>
                <a:srgbClr val="FFFFFF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2038" y="4349750"/>
            <a:ext cx="4740275" cy="35131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038983B-DFA1-4DE4-8107-CDD66BBBA45C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C7B44-EFEE-4A63-A4A7-0839FC0C6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FC4BD-F015-4518-A2E3-95FEB20C5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52F8F-9D42-49F5-9325-9EA799B028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B1466-0DA9-4D7C-BE7E-B735FE22F0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E6893-BBAF-4F27-BBAB-3D76B3EEA7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382C8-FB9C-449B-983E-A6BD48C5CA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AF2A8-A0B8-4903-A02F-BC321ED16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89571-F6F9-42AB-B1D4-D8F119D321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59117-1B48-4ADD-8489-CF06AB94B0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D5909-5C75-4513-B188-D10CF3067B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988DD-13C0-4D82-9149-7D5A7A67CB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CFBB5943-A85B-4117-9DA9-D379004EA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650" r:id="rId1"/>
    <p:sldLayoutId id="2147486642" r:id="rId2"/>
    <p:sldLayoutId id="2147486651" r:id="rId3"/>
    <p:sldLayoutId id="2147486643" r:id="rId4"/>
    <p:sldLayoutId id="2147486644" r:id="rId5"/>
    <p:sldLayoutId id="2147486645" r:id="rId6"/>
    <p:sldLayoutId id="2147486646" r:id="rId7"/>
    <p:sldLayoutId id="2147486647" r:id="rId8"/>
    <p:sldLayoutId id="2147486652" r:id="rId9"/>
    <p:sldLayoutId id="2147486648" r:id="rId10"/>
    <p:sldLayoutId id="2147486649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4"/>
          <p:cNvSpPr txBox="1">
            <a:spLocks noChangeArrowheads="1"/>
          </p:cNvSpPr>
          <p:nvPr/>
        </p:nvSpPr>
        <p:spPr bwMode="auto">
          <a:xfrm>
            <a:off x="0" y="0"/>
            <a:ext cx="8893175" cy="613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>
              <a:lnSpc>
                <a:spcPct val="150000"/>
              </a:lnSpc>
            </a:pPr>
            <a:endParaRPr lang="ru-RU" sz="4800" b="1" i="1">
              <a:solidFill>
                <a:srgbClr val="C00000"/>
              </a:solidFill>
              <a:latin typeface="Trebuchet MS" pitchFamily="34" charset="0"/>
            </a:endParaRPr>
          </a:p>
          <a:p>
            <a:pPr lvl="1" algn="ctr">
              <a:lnSpc>
                <a:spcPct val="150000"/>
              </a:lnSpc>
            </a:pPr>
            <a:r>
              <a:rPr lang="ru-RU" sz="4800" b="1" i="1">
                <a:solidFill>
                  <a:srgbClr val="990033"/>
                </a:solidFill>
                <a:cs typeface="Times New Roman" pitchFamily="18" charset="0"/>
              </a:rPr>
              <a:t>ОСОБЕННОСТИ КОДИРОВАНИЯ ПРИЧИН СМЕРТИ ОТ САХАРНОГО ДИАБЕТА</a:t>
            </a:r>
            <a:endParaRPr lang="ru-RU" sz="2000" b="1" i="1">
              <a:solidFill>
                <a:srgbClr val="990033"/>
              </a:solidFill>
              <a:cs typeface="Times New Roman" pitchFamily="18" charset="0"/>
            </a:endParaRPr>
          </a:p>
          <a:p>
            <a:pPr lvl="1" algn="ctr">
              <a:lnSpc>
                <a:spcPct val="150000"/>
              </a:lnSpc>
            </a:pPr>
            <a:r>
              <a:rPr lang="ru-RU" sz="2400" b="1" i="1">
                <a:solidFill>
                  <a:srgbClr val="990033"/>
                </a:solidFill>
                <a:cs typeface="Times New Roman" pitchFamily="18" charset="0"/>
              </a:rPr>
              <a:t>2019Г.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smtClean="0"/>
          </a:p>
        </p:txBody>
      </p:sp>
      <p:pic>
        <p:nvPicPr>
          <p:cNvPr id="26626" name="Содержимое 3" descr="2017-06-06_19-21-30 (2)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620713"/>
            <a:ext cx="8280400" cy="5505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80920" cy="1143000"/>
          </a:xfrm>
        </p:spPr>
        <p:txBody>
          <a:bodyPr/>
          <a:lstStyle/>
          <a:p>
            <a:pPr marL="0" indent="0" algn="ctr">
              <a:buFont typeface="Georgia" pitchFamily="18" charset="0"/>
              <a:buNone/>
              <a:defRPr/>
            </a:pPr>
            <a:r>
              <a:rPr lang="ru-RU" sz="2800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Доля сахарного диабета в структуре смертности населения.</a:t>
            </a:r>
            <a:endParaRPr lang="ru-RU" sz="2800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Объект 2"/>
          <p:cNvSpPr>
            <a:spLocks noGrp="1"/>
          </p:cNvSpPr>
          <p:nvPr>
            <p:ph sz="quarter" idx="13"/>
          </p:nvPr>
        </p:nvSpPr>
        <p:spPr>
          <a:xfrm>
            <a:off x="395288" y="1484313"/>
            <a:ext cx="7921625" cy="5113337"/>
          </a:xfrm>
        </p:spPr>
        <p:txBody>
          <a:bodyPr/>
          <a:lstStyle/>
          <a:p>
            <a:pPr algn="just"/>
            <a:r>
              <a:rPr lang="ru-RU" smtClean="0">
                <a:solidFill>
                  <a:srgbClr val="502652"/>
                </a:solidFill>
                <a:latin typeface="Times New Roman" pitchFamily="18" charset="0"/>
                <a:cs typeface="Times New Roman" pitchFamily="18" charset="0"/>
              </a:rPr>
              <a:t>В 2015г. доля СД в структуре смертности российского населения составляла 0,26% всех случаев смерти мужчин и 0,65% случаев смерти женщин. </a:t>
            </a:r>
          </a:p>
          <a:p>
            <a:pPr algn="just"/>
            <a:endParaRPr lang="ru-RU" smtClean="0">
              <a:solidFill>
                <a:srgbClr val="50265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mtClean="0">
                <a:solidFill>
                  <a:srgbClr val="502652"/>
                </a:solidFill>
                <a:latin typeface="Times New Roman" pitchFamily="18" charset="0"/>
                <a:cs typeface="Times New Roman" pitchFamily="18" charset="0"/>
              </a:rPr>
              <a:t>Внутри </a:t>
            </a:r>
            <a:r>
              <a:rPr lang="en-US" smtClean="0">
                <a:solidFill>
                  <a:srgbClr val="502652"/>
                </a:solidFill>
                <a:latin typeface="Times New Roman" pitchFamily="18" charset="0"/>
                <a:cs typeface="Times New Roman" pitchFamily="18" charset="0"/>
              </a:rPr>
              <a:t> IV </a:t>
            </a:r>
            <a:r>
              <a:rPr lang="ru-RU" smtClean="0">
                <a:solidFill>
                  <a:srgbClr val="502652"/>
                </a:solidFill>
                <a:latin typeface="Times New Roman" pitchFamily="18" charset="0"/>
                <a:cs typeface="Times New Roman" pitchFamily="18" charset="0"/>
              </a:rPr>
              <a:t> класса «Болезни эндокринной системы » на долю  СД приходилось 85,2 и 91,6% соответственно.  </a:t>
            </a:r>
          </a:p>
          <a:p>
            <a:pPr algn="just">
              <a:buFont typeface="Georgia" pitchFamily="18" charset="0"/>
              <a:buNone/>
            </a:pPr>
            <a:endParaRPr lang="ru-RU" smtClean="0">
              <a:solidFill>
                <a:srgbClr val="50265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smtClean="0">
                <a:solidFill>
                  <a:srgbClr val="502652"/>
                </a:solidFill>
                <a:latin typeface="Times New Roman" pitchFamily="18" charset="0"/>
                <a:cs typeface="Times New Roman" pitchFamily="18" charset="0"/>
              </a:rPr>
              <a:t>СД регистрируют в качестве причины смерти в следующих случаях случаях:</a:t>
            </a:r>
          </a:p>
          <a:p>
            <a:pPr algn="just"/>
            <a:r>
              <a:rPr lang="ru-RU" smtClean="0">
                <a:solidFill>
                  <a:srgbClr val="502652"/>
                </a:solidFill>
                <a:latin typeface="Times New Roman" pitchFamily="18" charset="0"/>
                <a:cs typeface="Times New Roman" pitchFamily="18" charset="0"/>
              </a:rPr>
              <a:t>- терминальная почечная недостаточность</a:t>
            </a:r>
          </a:p>
          <a:p>
            <a:pPr algn="just"/>
            <a:r>
              <a:rPr lang="ru-RU" smtClean="0">
                <a:solidFill>
                  <a:srgbClr val="502652"/>
                </a:solidFill>
                <a:latin typeface="Times New Roman" pitchFamily="18" charset="0"/>
                <a:cs typeface="Times New Roman" pitchFamily="18" charset="0"/>
              </a:rPr>
              <a:t>- гангрена</a:t>
            </a:r>
          </a:p>
          <a:p>
            <a:pPr algn="just"/>
            <a:r>
              <a:rPr lang="ru-RU" smtClean="0">
                <a:solidFill>
                  <a:srgbClr val="502652"/>
                </a:solidFill>
                <a:latin typeface="Times New Roman" pitchFamily="18" charset="0"/>
                <a:cs typeface="Times New Roman" pitchFamily="18" charset="0"/>
              </a:rPr>
              <a:t>- диабетическая кома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1"/>
          <p:cNvSpPr>
            <a:spLocks noChangeArrowheads="1"/>
          </p:cNvSpPr>
          <p:nvPr/>
        </p:nvSpPr>
        <p:spPr bwMode="auto">
          <a:xfrm>
            <a:off x="539750" y="1412875"/>
            <a:ext cx="8135938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3200" i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Несоблюдение правил МКБ-10 по кодированию и выбору первоначальной причины смерти ведет к искажению государственной статистической</a:t>
            </a:r>
          </a:p>
          <a:p>
            <a:pPr>
              <a:defRPr/>
            </a:pPr>
            <a:r>
              <a:rPr lang="ru-RU" altLang="ru-RU" sz="3200" i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отчетности и к недостоверной статистике заболеваемости и смертности, что подтверждается международными сопоставлениями.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Прямоугольник 1"/>
          <p:cNvSpPr>
            <a:spLocks noChangeArrowheads="1"/>
          </p:cNvSpPr>
          <p:nvPr/>
        </p:nvSpPr>
        <p:spPr bwMode="auto">
          <a:xfrm>
            <a:off x="755650" y="404813"/>
            <a:ext cx="78486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 b="1">
                <a:solidFill>
                  <a:srgbClr val="990033"/>
                </a:solidFill>
                <a:cs typeface="Times New Roman" pitchFamily="18" charset="0"/>
              </a:rPr>
              <a:t>Класс </a:t>
            </a:r>
            <a:r>
              <a:rPr lang="en-US" altLang="ru-RU" sz="1600" b="1">
                <a:solidFill>
                  <a:srgbClr val="990033"/>
                </a:solidFill>
                <a:cs typeface="Times New Roman" pitchFamily="18" charset="0"/>
              </a:rPr>
              <a:t>IV </a:t>
            </a:r>
            <a:r>
              <a:rPr lang="ru-RU" altLang="ru-RU" sz="1600" b="1">
                <a:solidFill>
                  <a:srgbClr val="990033"/>
                </a:solidFill>
                <a:cs typeface="Times New Roman" pitchFamily="18" charset="0"/>
              </a:rPr>
              <a:t>«Болезни эндокринной системы»</a:t>
            </a:r>
            <a:endParaRPr lang="ru-RU" altLang="ru-RU" sz="1600">
              <a:solidFill>
                <a:srgbClr val="990033"/>
              </a:solidFill>
              <a:cs typeface="Times New Roman" pitchFamily="18" charset="0"/>
            </a:endParaRPr>
          </a:p>
          <a:p>
            <a:pPr algn="ctr"/>
            <a:r>
              <a:rPr lang="ru-RU" altLang="ru-RU" sz="1600">
                <a:cs typeface="Times New Roman" pitchFamily="18" charset="0"/>
              </a:rPr>
              <a:t>Показатель смертности от болезней эндокринной системы </a:t>
            </a:r>
          </a:p>
          <a:p>
            <a:pPr algn="ctr"/>
            <a:r>
              <a:rPr lang="ru-RU" altLang="ru-RU" sz="1600">
                <a:cs typeface="Times New Roman" pitchFamily="18" charset="0"/>
              </a:rPr>
              <a:t>формируется в основном за счет сахарного диабета. </a:t>
            </a:r>
          </a:p>
          <a:p>
            <a:pPr algn="ctr"/>
            <a:r>
              <a:rPr lang="ru-RU" altLang="ru-RU" sz="1600">
                <a:cs typeface="Times New Roman" pitchFamily="18" charset="0"/>
              </a:rPr>
              <a:t>  В Российской Федерации этот показатель необоснованно занижен,</a:t>
            </a:r>
          </a:p>
          <a:p>
            <a:pPr algn="ctr"/>
            <a:r>
              <a:rPr lang="ru-RU" altLang="ru-RU" sz="1600">
                <a:cs typeface="Times New Roman" pitchFamily="18" charset="0"/>
              </a:rPr>
              <a:t>как и показатель общей заболеваемости.</a:t>
            </a:r>
          </a:p>
        </p:txBody>
      </p:sp>
      <p:pic>
        <p:nvPicPr>
          <p:cNvPr id="29698" name="table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4788" y="1976438"/>
            <a:ext cx="6410325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Прямоугольник 4"/>
          <p:cNvSpPr>
            <a:spLocks noChangeArrowheads="1"/>
          </p:cNvSpPr>
          <p:nvPr/>
        </p:nvSpPr>
        <p:spPr bwMode="auto">
          <a:xfrm>
            <a:off x="806450" y="5445125"/>
            <a:ext cx="79216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/>
              <a:t>Недооценка сахарного диабета дезинформирует организаторов </a:t>
            </a:r>
          </a:p>
          <a:p>
            <a:pPr algn="ctr"/>
            <a:r>
              <a:rPr lang="ru-RU" altLang="ru-RU" sz="1600"/>
              <a:t>здравоохранения, вследствие этого не хватает</a:t>
            </a:r>
          </a:p>
          <a:p>
            <a:pPr algn="ctr"/>
            <a:r>
              <a:rPr lang="ru-RU" altLang="ru-RU" sz="1600"/>
              <a:t>врачей эндокринологов и профильных коек для оказания</a:t>
            </a:r>
          </a:p>
          <a:p>
            <a:pPr algn="ctr"/>
            <a:r>
              <a:rPr lang="ru-RU" altLang="ru-RU" sz="1600"/>
              <a:t>специализированной помощи.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64896" cy="1143000"/>
          </a:xfrm>
        </p:spPr>
        <p:txBody>
          <a:bodyPr/>
          <a:lstStyle/>
          <a:p>
            <a:pPr marL="0" indent="0" algn="ctr">
              <a:buFont typeface="Georgia" pitchFamily="18" charset="0"/>
              <a:buNone/>
              <a:defRPr/>
            </a:pPr>
            <a:r>
              <a:rPr lang="ru-RU" sz="2800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Класс </a:t>
            </a:r>
            <a:r>
              <a:rPr lang="en-US" sz="2800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2800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«Болезни эндокринной системы» </a:t>
            </a:r>
            <a:br>
              <a:rPr lang="ru-RU" sz="2800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Основные ошибки. </a:t>
            </a:r>
            <a:endParaRPr lang="ru-RU" sz="2800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750" y="1412875"/>
            <a:ext cx="8064500" cy="4319588"/>
          </a:xfrm>
        </p:spPr>
        <p:txBody>
          <a:bodyPr/>
          <a:lstStyle/>
          <a:p>
            <a:pPr marL="46037" indent="0" algn="just">
              <a:buFont typeface="Georgia" pitchFamily="18" charset="0"/>
              <a:buNone/>
              <a:defRPr/>
            </a:pP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Сахарный диабет не выбирается в качестве первоначальной причины смерти в соответствии с правилом МКБ-10 (том 2, стр. 75). </a:t>
            </a:r>
          </a:p>
          <a:p>
            <a:pPr marL="46037" indent="0" algn="just">
              <a:buFont typeface="Georgia" pitchFamily="18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Не всегда указывается логическая последовательность патогенеза болезни</a:t>
            </a:r>
          </a:p>
          <a:p>
            <a:pPr marL="46037" indent="0" algn="just">
              <a:buFont typeface="Georgia" pitchFamily="18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В формулировке диагноза отсутствует тип диабета, отсутствует указание на наличие или отсутствие осложнений, что не позволяет правильно присвоить код МКБ-10</a:t>
            </a:r>
          </a:p>
          <a:p>
            <a:pPr marL="46037" indent="0" algn="just">
              <a:buFont typeface="Georgia" pitchFamily="18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Сахарный диабет записывают в части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свидетельства, а в части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более легкое заболевание.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352928" cy="1143000"/>
          </a:xfrm>
        </p:spPr>
        <p:txBody>
          <a:bodyPr/>
          <a:lstStyle/>
          <a:p>
            <a:pPr marL="0" indent="0" algn="ctr">
              <a:buFont typeface="Georgia" pitchFamily="18" charset="0"/>
              <a:buNone/>
              <a:defRPr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Блок «Ишемические болезни сердца» (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20-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25)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850" y="1700213"/>
            <a:ext cx="8280400" cy="4772025"/>
          </a:xfrm>
        </p:spPr>
        <p:txBody>
          <a:bodyPr/>
          <a:lstStyle/>
          <a:p>
            <a:pPr marL="46037" indent="0" algn="just">
              <a:buFont typeface="Georgia" pitchFamily="18" charset="0"/>
              <a:buNone/>
              <a:defRPr/>
            </a:pPr>
            <a:r>
              <a:rPr lang="ru-RU" dirty="0" smtClean="0"/>
              <a:t>	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сочетании острого или повторного инфаркта миокарда со злокачественным новообразованием, сахарным диабетом или бронхиальной астмой первоначальной причиной смерти считают эти заболевания, а инфаркты миокарда – их осложнениями (МКБ-10, т. 2, стр. 75), данные сочетания должны быть правильно отражены в заключительном посмертном диагнозе.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80920" cy="1143000"/>
          </a:xfrm>
        </p:spPr>
        <p:txBody>
          <a:bodyPr/>
          <a:lstStyle/>
          <a:p>
            <a:pPr marL="0" indent="0" algn="ctr">
              <a:buFont typeface="Georgia" pitchFamily="18" charset="0"/>
              <a:buNone/>
              <a:defRPr/>
            </a:pP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Блок «Ишемические болезни сердца»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20-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25)</a:t>
            </a:r>
            <a:endParaRPr lang="ru-RU" sz="2800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</p:nvPr>
        </p:nvGraphicFramePr>
        <p:xfrm>
          <a:off x="539750" y="1341438"/>
          <a:ext cx="8208963" cy="1158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1"/>
                <a:gridCol w="2160240"/>
                <a:gridCol w="18002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/>
                        <a:t> Причины смерти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Приблизительный период времени между началом патологического процесса и смертью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Код МКБ-10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750" y="4508500"/>
          <a:ext cx="8208963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2160240"/>
                <a:gridCol w="1800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II.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ru-RU" sz="1200" baseline="0" dirty="0" smtClean="0"/>
                        <a:t>Прочие важные состояния, способствовавшие смерти, но не связанные с болезнью или патологическим состоянием, приведшим к ней, включая употребление алкоголя, наркотических средств, психотропных и других токсичных веществ, содержание их в крови, а также операции (название, дата)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750" y="2492375"/>
          <a:ext cx="8208963" cy="2044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2160240"/>
                <a:gridCol w="360040"/>
                <a:gridCol w="360040"/>
                <a:gridCol w="360040"/>
                <a:gridCol w="360040"/>
                <a:gridCol w="360040"/>
              </a:tblGrid>
              <a:tr h="0">
                <a:tc>
                  <a:txBody>
                    <a:bodyPr/>
                    <a:lstStyle/>
                    <a:p>
                      <a:pPr marL="285750" indent="-285750">
                        <a:buAutoNum type="romanUcPeriod"/>
                      </a:pPr>
                      <a:r>
                        <a:rPr lang="ru-RU" sz="1200" baseline="0" dirty="0" smtClean="0"/>
                        <a:t>а) </a:t>
                      </a:r>
                      <a:r>
                        <a:rPr lang="ru-RU" sz="1200" u="sng" baseline="0" dirty="0" smtClean="0"/>
                        <a:t>Кардиогенный шок___________________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200" baseline="0" dirty="0" smtClean="0"/>
                        <a:t>   </a:t>
                      </a:r>
                      <a:r>
                        <a:rPr lang="ru-RU" sz="800" baseline="0" dirty="0" smtClean="0"/>
                        <a:t>           болезнь или состояние, непосредственно приведшее к смерти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45 мин.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ru-RU" sz="1200" dirty="0"/>
                    </a:p>
                  </a:txBody>
                  <a:tcPr/>
                </a:tc>
              </a:tr>
              <a:tr h="611872">
                <a:tc>
                  <a:txBody>
                    <a:bodyPr/>
                    <a:lstStyle/>
                    <a:p>
                      <a:r>
                        <a:rPr lang="ru-RU" sz="1200" baseline="0" dirty="0" smtClean="0"/>
                        <a:t>      б) </a:t>
                      </a:r>
                      <a:r>
                        <a:rPr lang="ru-RU" sz="1200" u="sng" baseline="0" dirty="0" smtClean="0">
                          <a:effectLst/>
                        </a:rPr>
                        <a:t>Острый инфаркт миокарда передней стенки_____</a:t>
                      </a:r>
                    </a:p>
                    <a:p>
                      <a:pPr algn="ctr"/>
                      <a:r>
                        <a:rPr lang="ru-RU" sz="800" baseline="0" dirty="0" smtClean="0"/>
                        <a:t>патологическое состояние, которое привело к возникновению вышеуказанной причины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 </a:t>
                      </a:r>
                      <a:r>
                        <a:rPr lang="ru-RU" sz="1200" dirty="0" smtClean="0"/>
                        <a:t>час.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   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 в) </a:t>
                      </a:r>
                      <a:r>
                        <a:rPr lang="ru-RU" sz="1200" u="sng" dirty="0" smtClean="0"/>
                        <a:t>Сахарный диабет </a:t>
                      </a:r>
                      <a:r>
                        <a:rPr lang="en-US" sz="1200" u="sng" dirty="0" smtClean="0"/>
                        <a:t>II</a:t>
                      </a:r>
                      <a:r>
                        <a:rPr lang="ru-RU" sz="1200" u="sng" dirty="0" smtClean="0"/>
                        <a:t> типа с уточненными осложнениями_____________________________</a:t>
                      </a:r>
                    </a:p>
                    <a:p>
                      <a:r>
                        <a:rPr lang="ru-RU" sz="800" dirty="0" smtClean="0"/>
                        <a:t>                 первоначальная</a:t>
                      </a:r>
                      <a:r>
                        <a:rPr lang="ru-RU" sz="800" baseline="0" dirty="0" smtClean="0"/>
                        <a:t> причина смерти указывается последней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 года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u="sng" dirty="0" smtClean="0"/>
                        <a:t>E</a:t>
                      </a:r>
                      <a:endParaRPr lang="ru-RU" sz="12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u="sng" dirty="0" smtClean="0"/>
                        <a:t>1</a:t>
                      </a:r>
                      <a:endParaRPr lang="ru-RU" sz="12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u="sng" dirty="0" smtClean="0"/>
                        <a:t>1</a:t>
                      </a:r>
                      <a:endParaRPr lang="ru-RU" sz="12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u="sng" dirty="0" smtClean="0"/>
                        <a:t>-</a:t>
                      </a:r>
                      <a:endParaRPr lang="ru-RU" sz="12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u="sng" dirty="0" smtClean="0"/>
                        <a:t>6</a:t>
                      </a:r>
                      <a:endParaRPr lang="ru-RU" sz="1200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     г) ______________________________________</a:t>
                      </a:r>
                    </a:p>
                    <a:p>
                      <a:r>
                        <a:rPr lang="ru-RU" sz="800" dirty="0" smtClean="0"/>
                        <a:t>                              внешняя причина при травмах и отравлениях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548680"/>
            <a:ext cx="6511925" cy="1143000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Заключительный диагноз в истории болезни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Объект 2"/>
          <p:cNvSpPr>
            <a:spLocks noGrp="1"/>
          </p:cNvSpPr>
          <p:nvPr>
            <p:ph sz="quarter" idx="13"/>
          </p:nvPr>
        </p:nvSpPr>
        <p:spPr>
          <a:xfrm>
            <a:off x="684213" y="1916113"/>
            <a:ext cx="7704137" cy="4681537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Основной: </a:t>
            </a: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Острый инфаркт миокарда передней стенки левого желудочка.</a:t>
            </a: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Сахарный диабет 1тип.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Осложнения: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Кардиогенный шок . Диабетическая нефропатия. ХБП А3С2.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Сопутствующий: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Хронический панкреатит, ремиссия.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136904" cy="1143000"/>
          </a:xfrm>
        </p:spPr>
        <p:txBody>
          <a:bodyPr/>
          <a:lstStyle/>
          <a:p>
            <a:pPr marL="0" indent="0" algn="ctr">
              <a:buFont typeface="Georgia" pitchFamily="18" charset="0"/>
              <a:buNone/>
              <a:defRPr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Острые цереброваскулярные болезни (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60-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66)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750" y="1052513"/>
            <a:ext cx="8135938" cy="5545137"/>
          </a:xfrm>
        </p:spPr>
        <p:txBody>
          <a:bodyPr/>
          <a:lstStyle/>
          <a:p>
            <a:pPr marL="46037" indent="0" algn="just">
              <a:buFont typeface="Georgia" pitchFamily="18" charset="0"/>
              <a:buNone/>
              <a:defRPr/>
            </a:pPr>
            <a:r>
              <a:rPr lang="ru-RU" dirty="0" smtClean="0"/>
              <a:t>	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случае смерти от острых форм цереброваскулярных болезней следует помнить, что не все эти случаи выбираются в качестве первоначальной причины смерти: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сочетании острых форм цереброваскулярных болезней (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0-I64)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злокачественным новообразованием, сахарным диабетом или бронхиальной астмой в качестве первоначальной причины смерти должны быть выбраны эти заболевания и они должны быть записаны в части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Свидетельства;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острые формы цереброваскулярных болезней записывают там же, как осложнения данных болезней- в логической последовательности (МКБ-10, т. 2, стр. 75).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6866" name="Объект 2"/>
          <p:cNvSpPr>
            <a:spLocks noGrp="1"/>
          </p:cNvSpPr>
          <p:nvPr>
            <p:ph sz="quarter" idx="13"/>
          </p:nvPr>
        </p:nvSpPr>
        <p:spPr>
          <a:xfrm>
            <a:off x="755650" y="549275"/>
            <a:ext cx="7632700" cy="719138"/>
          </a:xfrm>
        </p:spPr>
        <p:txBody>
          <a:bodyPr/>
          <a:lstStyle/>
          <a:p>
            <a:pPr algn="ctr"/>
            <a:r>
              <a:rPr lang="ru-RU" sz="2400" b="1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Острые цереброваскулярные болезни (</a:t>
            </a:r>
            <a:r>
              <a:rPr lang="en-US" sz="2400" b="1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I60-I66)</a:t>
            </a:r>
            <a:endParaRPr lang="ru-RU" sz="2400" b="1" smtClean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/>
          </p:cNvGraphicFramePr>
          <p:nvPr/>
        </p:nvGraphicFramePr>
        <p:xfrm>
          <a:off x="539750" y="1341438"/>
          <a:ext cx="8208963" cy="1158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1"/>
                <a:gridCol w="2160240"/>
                <a:gridCol w="18002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/>
                        <a:t> 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Причины смерти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Приблизительный период времени между началом патологического процесса и смертью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Код МКБ-10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750" y="4724400"/>
          <a:ext cx="8208963" cy="1736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2160240"/>
                <a:gridCol w="1800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II.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ru-RU" sz="1200" baseline="0" dirty="0" smtClean="0"/>
                        <a:t>Прочие важные состояния, способствовавшие смерти, но не связанные с болезнью или патологическим состоянием, приведшим к ней, включая употребление алкоголя, наркотических средств, психотропных и других токсичных веществ, содержание их в крови, а также операции (название, дата)</a:t>
                      </a:r>
                    </a:p>
                    <a:p>
                      <a:r>
                        <a:rPr lang="ru-RU" sz="1200" baseline="0" dirty="0" smtClean="0"/>
                        <a:t>Атеросклеротический кардиосклероз</a:t>
                      </a:r>
                      <a:endParaRPr lang="en-US" sz="1200" baseline="0" dirty="0" smtClean="0"/>
                    </a:p>
                    <a:p>
                      <a:r>
                        <a:rPr lang="ru-RU" sz="1200" baseline="0" dirty="0" smtClean="0"/>
                        <a:t>Обструктивный бронхит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20</a:t>
                      </a:r>
                      <a:r>
                        <a:rPr lang="ru-RU" sz="1200" baseline="0" dirty="0" smtClean="0"/>
                        <a:t> лет</a:t>
                      </a:r>
                    </a:p>
                    <a:p>
                      <a:r>
                        <a:rPr lang="ru-RU" sz="1200" baseline="0" dirty="0" smtClean="0"/>
                        <a:t>10 лет</a:t>
                      </a: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r>
                        <a:rPr lang="en-US" sz="1200" dirty="0" smtClean="0"/>
                        <a:t>I25.1</a:t>
                      </a:r>
                      <a:endParaRPr lang="ru-RU" sz="1200" dirty="0" smtClean="0"/>
                    </a:p>
                    <a:p>
                      <a:r>
                        <a:rPr lang="en-US" sz="1200" dirty="0" smtClean="0"/>
                        <a:t>J44.8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750" y="2492375"/>
          <a:ext cx="8208963" cy="2227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2160240"/>
                <a:gridCol w="360040"/>
                <a:gridCol w="360040"/>
                <a:gridCol w="360040"/>
                <a:gridCol w="360040"/>
                <a:gridCol w="360040"/>
              </a:tblGrid>
              <a:tr h="0">
                <a:tc>
                  <a:txBody>
                    <a:bodyPr/>
                    <a:lstStyle/>
                    <a:p>
                      <a:pPr marL="285750" indent="-285750">
                        <a:buAutoNum type="romanUcPeriod"/>
                      </a:pPr>
                      <a:r>
                        <a:rPr lang="ru-RU" sz="1200" baseline="0" dirty="0" smtClean="0"/>
                        <a:t>а) </a:t>
                      </a:r>
                      <a:r>
                        <a:rPr lang="ru-RU" sz="1200" u="sng" baseline="0" dirty="0" smtClean="0"/>
                        <a:t>Инфаркт мозга, вызванный тромбозом мозговых артерий______________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200" baseline="0" dirty="0" smtClean="0"/>
                        <a:t>   </a:t>
                      </a:r>
                      <a:r>
                        <a:rPr lang="ru-RU" sz="800" baseline="0" dirty="0" smtClean="0"/>
                        <a:t>           болезнь или состояние, непосредственно приведшее к смерти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 час.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</a:tr>
              <a:tr h="611872">
                <a:tc>
                  <a:txBody>
                    <a:bodyPr/>
                    <a:lstStyle/>
                    <a:p>
                      <a:r>
                        <a:rPr lang="ru-RU" sz="1200" baseline="0" dirty="0" smtClean="0"/>
                        <a:t>      б) </a:t>
                      </a:r>
                      <a:r>
                        <a:rPr lang="ru-RU" sz="1200" u="sng" baseline="0" dirty="0" smtClean="0"/>
                        <a:t>Нефропатия</a:t>
                      </a:r>
                      <a:r>
                        <a:rPr lang="ru-RU" sz="1200" u="sng" baseline="0" dirty="0" smtClean="0">
                          <a:effectLst/>
                        </a:rPr>
                        <a:t>___________________</a:t>
                      </a:r>
                    </a:p>
                    <a:p>
                      <a:pPr algn="ctr"/>
                      <a:r>
                        <a:rPr lang="ru-RU" sz="800" baseline="0" dirty="0" smtClean="0"/>
                        <a:t>патологическое состояние, которое привело к возникновению вышеуказанной причины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 года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   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 в) </a:t>
                      </a:r>
                      <a:r>
                        <a:rPr lang="ru-RU" sz="1200" u="sng" dirty="0" smtClean="0"/>
                        <a:t>Сахарный диабет </a:t>
                      </a:r>
                      <a:r>
                        <a:rPr lang="en-US" sz="1200" u="sng" dirty="0" smtClean="0"/>
                        <a:t>I</a:t>
                      </a:r>
                      <a:r>
                        <a:rPr lang="ru-RU" sz="1200" u="sng" dirty="0" smtClean="0"/>
                        <a:t> типа с множественными осложнениями_____________________________</a:t>
                      </a:r>
                    </a:p>
                    <a:p>
                      <a:r>
                        <a:rPr lang="ru-RU" sz="800" dirty="0" smtClean="0"/>
                        <a:t>                 первоначальная</a:t>
                      </a:r>
                      <a:r>
                        <a:rPr lang="ru-RU" sz="800" baseline="0" dirty="0" smtClean="0"/>
                        <a:t> причина смерти указывается последней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15 лет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u="sng" dirty="0" smtClean="0"/>
                        <a:t>E</a:t>
                      </a:r>
                      <a:endParaRPr lang="ru-RU" sz="12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u="sng" dirty="0" smtClean="0"/>
                        <a:t>8</a:t>
                      </a:r>
                      <a:endParaRPr lang="ru-RU" sz="12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u="sng" dirty="0" smtClean="0"/>
                        <a:t>0</a:t>
                      </a:r>
                      <a:endParaRPr lang="ru-RU" sz="12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u="sng" dirty="0" smtClean="0"/>
                        <a:t>-</a:t>
                      </a:r>
                      <a:endParaRPr lang="ru-RU" sz="12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u="sng" dirty="0" smtClean="0"/>
                        <a:t>7</a:t>
                      </a:r>
                      <a:endParaRPr lang="ru-RU" sz="1200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     г) ______________________________________</a:t>
                      </a:r>
                    </a:p>
                    <a:p>
                      <a:r>
                        <a:rPr lang="ru-RU" sz="800" dirty="0" smtClean="0"/>
                        <a:t>                              внешняя причина при травмах и отравлениях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9" name="Rectangle 5"/>
          <p:cNvSpPr>
            <a:spLocks noChangeArrowheads="1"/>
          </p:cNvSpPr>
          <p:nvPr/>
        </p:nvSpPr>
        <p:spPr bwMode="auto">
          <a:xfrm>
            <a:off x="323850" y="950913"/>
            <a:ext cx="8567738" cy="4302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36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+mn-cs"/>
              </a:rPr>
              <a:t>Сахарный диабет </a:t>
            </a:r>
            <a:r>
              <a:rPr lang="en-US" sz="36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+mn-cs"/>
              </a:rPr>
              <a:t>–</a:t>
            </a:r>
            <a:endParaRPr lang="ru-RU" sz="36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+mn-cs"/>
            </a:endParaRPr>
          </a:p>
          <a:p>
            <a:pPr algn="ctr" eaLnBrk="0" hangingPunct="0">
              <a:defRPr/>
            </a:pPr>
            <a:endParaRPr lang="en-US" sz="36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+mn-cs"/>
            </a:endParaRPr>
          </a:p>
          <a:p>
            <a:pPr algn="just" eaLnBrk="0" hangingPunct="0">
              <a:lnSpc>
                <a:spcPct val="120000"/>
              </a:lnSpc>
              <a:defRPr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группа метаболических заболеваний, характеризующихся гипергликемией, которая является результатом нарушения секреции инсулина, действия инсулина или обоих этих факторов. Хроническая гипергликемия при СД сопровождается повреждением, дисфункцией и недостаточностью различных органов, особенно глаз, почек, нервов, сердца и кровеносных сосудов </a:t>
            </a:r>
          </a:p>
        </p:txBody>
      </p:sp>
      <p:sp>
        <p:nvSpPr>
          <p:cNvPr id="15362" name="Rectangle 9"/>
          <p:cNvSpPr>
            <a:spLocks noChangeArrowheads="1"/>
          </p:cNvSpPr>
          <p:nvPr/>
        </p:nvSpPr>
        <p:spPr bwMode="auto">
          <a:xfrm>
            <a:off x="3059113" y="5468938"/>
            <a:ext cx="60118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b="1">
              <a:latin typeface="Verdana" pitchFamily="34" charset="0"/>
            </a:endParaRPr>
          </a:p>
        </p:txBody>
      </p:sp>
      <p:pic>
        <p:nvPicPr>
          <p:cNvPr id="15363" name="Picture 6" descr="Эндокринологический научный цент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50" y="6280150"/>
            <a:ext cx="1300163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7992888" cy="792088"/>
          </a:xfrm>
        </p:spPr>
        <p:txBody>
          <a:bodyPr/>
          <a:lstStyle/>
          <a:p>
            <a:pPr marL="0" indent="0" algn="ctr">
              <a:buFont typeface="Georgia" pitchFamily="18" charset="0"/>
              <a:buNone/>
              <a:defRPr/>
            </a:pPr>
            <a:r>
              <a:rPr lang="ru-RU" sz="2800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2800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0" name="Объект 2"/>
          <p:cNvSpPr>
            <a:spLocks noGrp="1"/>
          </p:cNvSpPr>
          <p:nvPr>
            <p:ph sz="quarter" idx="13"/>
          </p:nvPr>
        </p:nvSpPr>
        <p:spPr>
          <a:xfrm>
            <a:off x="468313" y="1628775"/>
            <a:ext cx="8064500" cy="4752975"/>
          </a:xfrm>
        </p:spPr>
        <p:txBody>
          <a:bodyPr/>
          <a:lstStyle/>
          <a:p>
            <a:pPr marL="44450" indent="0" algn="just">
              <a:buFont typeface="Georgia" pitchFamily="18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1. При диагностике причин смерти медицинские специалисты достаточно часто в качестве первоначальной причины вместо сахарного диабета указывают другие причины, что ведет к недооценке уровня смертности от диабета</a:t>
            </a:r>
          </a:p>
          <a:p>
            <a:pPr marL="44450" indent="0" algn="just">
              <a:buFont typeface="Georgia" pitchFamily="18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2. Перекодирование этих причин приводит к увеличению показателей смертности от сахарного диабета в 2,6 раза среди мужчин и в 1,6 раза среди женщин.</a:t>
            </a:r>
          </a:p>
          <a:p>
            <a:pPr marL="44450" indent="0" algn="just">
              <a:buFont typeface="Georgia" pitchFamily="18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3. Для регистрации смертности на более адекватном уровне требуется методическая работа по обучению правильному кодированию причин смерти с особым вниманием к учету сахарного диабета у умерших. Без адекватной оценки уровня смертности населения от сахарного диабета возможна заниженная оценка врачами патогенетической роли сахарного диабета в ходе лечения пациента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9126" y="2784476"/>
            <a:ext cx="8002586" cy="1009649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/>
              <a:t>Спасибо за внимание!</a:t>
            </a:r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6"/>
          </p:nvPr>
        </p:nvSpPr>
        <p:spPr>
          <a:xfrm>
            <a:off x="8543925" y="6356350"/>
            <a:ext cx="561975" cy="365125"/>
          </a:xfrm>
        </p:spPr>
        <p:txBody>
          <a:bodyPr/>
          <a:lstStyle/>
          <a:p>
            <a:pPr>
              <a:defRPr/>
            </a:pPr>
            <a:fld id="{ECF81CD8-DBFF-40F0-AD6E-181F7FA655DE}" type="slidenum">
              <a:rPr lang="en-GB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313" y="785813"/>
            <a:ext cx="7961312" cy="5170487"/>
          </a:xfrm>
          <a:prstGeom prst="rect">
            <a:avLst/>
          </a:prstGeom>
        </p:spPr>
        <p:txBody>
          <a:bodyPr lIns="91430" tIns="45715" rIns="91430" bIns="45715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990033"/>
                </a:solidFill>
                <a:latin typeface="Bookman Old Style" pitchFamily="18" charset="0"/>
                <a:cs typeface="Arial" pitchFamily="34" charset="0"/>
              </a:rPr>
              <a:t>СД</a:t>
            </a:r>
            <a:r>
              <a:rPr lang="ru-RU" sz="2400" b="1" dirty="0">
                <a:solidFill>
                  <a:srgbClr val="990033"/>
                </a:solidFill>
                <a:latin typeface="Bookman Old Style" pitchFamily="18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относится к наиболее распространенным хроническим заболеваниям. Рост заболеваемости характеризуется как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эпидемия</a:t>
            </a:r>
            <a:r>
              <a:rPr lang="ru-RU" sz="2000" dirty="0">
                <a:solidFill>
                  <a:srgbClr val="990033"/>
                </a:solidFill>
                <a:latin typeface="Bookman Old Style" pitchFamily="18" charset="0"/>
                <a:cs typeface="Arial" pitchFamily="34" charset="0"/>
              </a:rPr>
              <a:t>,</a:t>
            </a:r>
            <a:r>
              <a:rPr lang="ru-RU" sz="2000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cs typeface="Times New Roman" pitchFamily="18" charset="0"/>
              </a:rPr>
              <a:t>и обусловлен он сахарным диабетом 2 типа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000" dirty="0">
                <a:solidFill>
                  <a:srgbClr val="002060"/>
                </a:solidFill>
                <a:cs typeface="Times New Roman" pitchFamily="18" charset="0"/>
              </a:rPr>
              <a:t>(</a:t>
            </a:r>
            <a:r>
              <a:rPr lang="ru-RU" sz="2000" u="sng" dirty="0">
                <a:solidFill>
                  <a:srgbClr val="002060"/>
                </a:solidFill>
                <a:cs typeface="Times New Roman" pitchFamily="18" charset="0"/>
              </a:rPr>
              <a:t>более 95% всех случаев диабета).</a:t>
            </a:r>
          </a:p>
          <a:p>
            <a:pPr algn="ctr">
              <a:spcBef>
                <a:spcPct val="50000"/>
              </a:spcBef>
              <a:defRPr/>
            </a:pPr>
            <a:endParaRPr lang="ru-RU" sz="2000" u="sng" dirty="0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spcBef>
                <a:spcPct val="50000"/>
              </a:spcBef>
              <a:defRPr/>
            </a:pPr>
            <a:endParaRPr lang="en-US" sz="2000" dirty="0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1800" dirty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В 2016 г.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–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385 млн. </a:t>
            </a:r>
            <a:r>
              <a:rPr lang="ru-RU" sz="2000" dirty="0">
                <a:solidFill>
                  <a:srgbClr val="990033"/>
                </a:solidFill>
                <a:cs typeface="Times New Roman" pitchFamily="18" charset="0"/>
              </a:rPr>
              <a:t>людей в возрасте 20-79 лет больны СД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000" dirty="0">
                <a:solidFill>
                  <a:srgbClr val="990033"/>
                </a:solidFill>
                <a:cs typeface="Times New Roman" pitchFamily="18" charset="0"/>
              </a:rPr>
              <a:t>(</a:t>
            </a:r>
            <a:r>
              <a:rPr lang="en-US" sz="2000" dirty="0">
                <a:solidFill>
                  <a:srgbClr val="990033"/>
                </a:solidFill>
                <a:cs typeface="Times New Roman" pitchFamily="18" charset="0"/>
              </a:rPr>
              <a:t>IDF Diabetes </a:t>
            </a:r>
            <a:r>
              <a:rPr lang="en-US" sz="2000" dirty="0">
                <a:solidFill>
                  <a:srgbClr val="002060"/>
                </a:solidFill>
                <a:cs typeface="Times New Roman" pitchFamily="18" charset="0"/>
              </a:rPr>
              <a:t>Atlas, </a:t>
            </a:r>
            <a:r>
              <a:rPr lang="ru-RU" sz="2000" dirty="0">
                <a:solidFill>
                  <a:srgbClr val="002060"/>
                </a:solidFill>
                <a:cs typeface="Times New Roman" pitchFamily="18" charset="0"/>
              </a:rPr>
              <a:t>6</a:t>
            </a:r>
            <a:r>
              <a:rPr lang="en-US" sz="2000" dirty="0" err="1">
                <a:solidFill>
                  <a:srgbClr val="002060"/>
                </a:solidFill>
                <a:cs typeface="Times New Roman" pitchFamily="18" charset="0"/>
              </a:rPr>
              <a:t>th</a:t>
            </a:r>
            <a:r>
              <a:rPr lang="en-US" sz="2000" dirty="0">
                <a:solidFill>
                  <a:srgbClr val="002060"/>
                </a:solidFill>
                <a:cs typeface="Times New Roman" pitchFamily="18" charset="0"/>
              </a:rPr>
              <a:t> edition</a:t>
            </a:r>
            <a:r>
              <a:rPr lang="ru-RU" sz="2000" dirty="0">
                <a:solidFill>
                  <a:srgbClr val="002060"/>
                </a:solidFill>
                <a:cs typeface="Times New Roman" pitchFamily="18" charset="0"/>
              </a:rPr>
              <a:t>)</a:t>
            </a:r>
            <a:endParaRPr lang="en-US" sz="2000" dirty="0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spcBef>
                <a:spcPct val="50000"/>
              </a:spcBef>
              <a:defRPr/>
            </a:pP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В России более 4,5 млн. больных СД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 Белгородская область более 52 тыс..</a:t>
            </a:r>
          </a:p>
        </p:txBody>
      </p:sp>
      <p:pic>
        <p:nvPicPr>
          <p:cNvPr id="17410" name="Picture 10" descr="IDF%20EuropeanRegion"/>
          <p:cNvPicPr>
            <a:picLocks noChangeAspect="1" noChangeArrowheads="1"/>
          </p:cNvPicPr>
          <p:nvPr/>
        </p:nvPicPr>
        <p:blipFill>
          <a:blip r:embed="rId3"/>
          <a:srcRect b="10956"/>
          <a:stretch>
            <a:fillRect/>
          </a:stretch>
        </p:blipFill>
        <p:spPr bwMode="auto">
          <a:xfrm>
            <a:off x="142875" y="5868988"/>
            <a:ext cx="1503363" cy="91757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327025" y="576263"/>
            <a:ext cx="8229600" cy="12525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81639" tIns="42452" rIns="81639" bIns="42452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ru-RU" sz="3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Сахарный диабет приводит к поражению органов-мишеней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8491538" y="3513138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2500" y="2041525"/>
            <a:ext cx="2465388" cy="1858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9023350" y="3478213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738" y="2073275"/>
            <a:ext cx="1847850" cy="2466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10647363" y="3924300"/>
            <a:ext cx="9144000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2988" y="4149725"/>
            <a:ext cx="2284412" cy="2000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6238875" y="4456113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8238" y="3898900"/>
            <a:ext cx="2293937" cy="2293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24936" cy="1143000"/>
          </a:xfrm>
        </p:spPr>
        <p:txBody>
          <a:bodyPr/>
          <a:lstStyle/>
          <a:p>
            <a:pPr marL="0" indent="0" algn="ctr">
              <a:buFont typeface="Georgia" pitchFamily="18" charset="0"/>
              <a:buNone/>
              <a:defRPr/>
            </a:pPr>
            <a:r>
              <a:rPr lang="ru-RU" sz="2800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В каких органах развиваются осложнения?</a:t>
            </a:r>
            <a:endParaRPr lang="ru-RU" sz="2800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188" y="1125538"/>
            <a:ext cx="7993062" cy="5543550"/>
          </a:xfrm>
        </p:spPr>
        <p:txBody>
          <a:bodyPr/>
          <a:lstStyle/>
          <a:p>
            <a:pPr marL="46037" indent="0" algn="just">
              <a:buFont typeface="Georgia" pitchFamily="18" charset="0"/>
              <a:buNone/>
              <a:defRPr/>
            </a:pPr>
            <a:r>
              <a:rPr lang="ru-RU" sz="2000" dirty="0" smtClean="0"/>
              <a:t>	</a:t>
            </a:r>
            <a:r>
              <a:rPr lang="ru-RU" sz="2400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СД в основном поражается сердечно-сосудистая и нервная система.</a:t>
            </a:r>
          </a:p>
          <a:p>
            <a:pPr marL="46037" indent="0" algn="just">
              <a:buFont typeface="Georgia" pitchFamily="18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В некоторых органах (глаза, почки) страдают мелкие сосуды. Опасность в том, что эти осложнения развиваются постепенно и незаметно для пациента. Их удается обнаружить лишь на очень поздней стадии, когда почти невозможно эффективно лечить. Они приводят к почечной недостаточности или потере зрения.</a:t>
            </a:r>
          </a:p>
          <a:p>
            <a:pPr marL="46037" indent="0" algn="just">
              <a:buFont typeface="Georgia" pitchFamily="18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При СД поражаются и более крупные сосуды. Возникает атеросклероз, ишемическая болезнь сердца (ИБС), артериальная гипертония, поражение артерий нижних конечностей, инфаркт и инсульт. Особенно они характерны для СД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типа в сочетании с избыточной массой тела.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smtClean="0"/>
          </a:p>
        </p:txBody>
      </p:sp>
      <p:pic>
        <p:nvPicPr>
          <p:cNvPr id="22530" name="Содержимое 3" descr="2017-06-06_19-21-10 (2)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549275"/>
            <a:ext cx="8280400" cy="5576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2"/>
          <p:cNvSpPr>
            <a:spLocks noChangeArrowheads="1"/>
          </p:cNvSpPr>
          <p:nvPr/>
        </p:nvSpPr>
        <p:spPr bwMode="auto">
          <a:xfrm>
            <a:off x="323850" y="1125538"/>
            <a:ext cx="8569325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25425" algn="just">
              <a:spcAft>
                <a:spcPts val="1200"/>
              </a:spcAft>
            </a:pPr>
            <a:r>
              <a:rPr lang="ru-RU" sz="1800" b="1">
                <a:solidFill>
                  <a:srgbClr val="502652"/>
                </a:solidFill>
                <a:ea typeface="Calibri" pitchFamily="34" charset="0"/>
                <a:cs typeface="Times New Roman" pitchFamily="18" charset="0"/>
              </a:rPr>
              <a:t>Тип 1 - спонтанный инфаркт миокарда</a:t>
            </a:r>
          </a:p>
          <a:p>
            <a:pPr indent="225425" algn="just">
              <a:spcAft>
                <a:spcPts val="1200"/>
              </a:spcAft>
            </a:pPr>
            <a:r>
              <a:rPr lang="ru-RU" sz="1800">
                <a:ea typeface="Calibri" pitchFamily="34" charset="0"/>
                <a:cs typeface="Times New Roman" pitchFamily="18" charset="0"/>
              </a:rPr>
              <a:t>Это самый частый и самый привычный для клиницистов вариант инфаркта миокарда - вследствие атеротромбоза. Всегда рассматривается как форма ИБС, может быть ее первым проявлением. Вся предыдущая часть раздела по формулировке диагноза при инфаркте миокарда посвящена именно этому типу.</a:t>
            </a:r>
          </a:p>
          <a:p>
            <a:pPr indent="225425" algn="just">
              <a:spcAft>
                <a:spcPts val="1200"/>
              </a:spcAft>
            </a:pPr>
            <a:r>
              <a:rPr lang="ru-RU" sz="1800" b="1">
                <a:solidFill>
                  <a:srgbClr val="502652"/>
                </a:solidFill>
                <a:ea typeface="Calibri" pitchFamily="34" charset="0"/>
                <a:cs typeface="Times New Roman" pitchFamily="18" charset="0"/>
              </a:rPr>
              <a:t>Тип 2 - инфаркт миокарда вследствие ишемического дисбаланса</a:t>
            </a:r>
          </a:p>
          <a:p>
            <a:pPr indent="225425" algn="just">
              <a:spcAft>
                <a:spcPts val="1200"/>
              </a:spcAft>
            </a:pPr>
            <a:r>
              <a:rPr lang="ru-RU" sz="1800">
                <a:ea typeface="Calibri" pitchFamily="34" charset="0"/>
                <a:cs typeface="Times New Roman" pitchFamily="18" charset="0"/>
              </a:rPr>
              <a:t>Этот редкий тип инфаркта миокарда - не заболевание, а синдром, его также называют </a:t>
            </a:r>
            <a:r>
              <a:rPr lang="ru-RU" sz="1800">
                <a:solidFill>
                  <a:srgbClr val="990033"/>
                </a:solidFill>
                <a:ea typeface="Calibri" pitchFamily="34" charset="0"/>
                <a:cs typeface="Times New Roman" pitchFamily="18" charset="0"/>
              </a:rPr>
              <a:t>"вторичный" инфаркт миокарда,</a:t>
            </a:r>
            <a:r>
              <a:rPr lang="ru-RU" sz="1800">
                <a:ea typeface="Calibri" pitchFamily="34" charset="0"/>
                <a:cs typeface="Times New Roman" pitchFamily="18" charset="0"/>
              </a:rPr>
              <a:t> он является осложнением других заболеваний (например, анемии, гиперкоагуляционного синдрома при онкологических заболеваниях, дыхательной недостаточности при тяжелой бронхиальной астме, метаболических нарушений </a:t>
            </a:r>
            <a:r>
              <a:rPr lang="ru-RU" sz="1800" b="1">
                <a:ea typeface="Calibri" pitchFamily="34" charset="0"/>
                <a:cs typeface="Times New Roman" pitchFamily="18" charset="0"/>
              </a:rPr>
              <a:t>при сахарном диабете</a:t>
            </a:r>
            <a:r>
              <a:rPr lang="ru-RU" sz="1800">
                <a:ea typeface="Calibri" pitchFamily="34" charset="0"/>
                <a:cs typeface="Times New Roman" pitchFamily="18" charset="0"/>
              </a:rPr>
              <a:t> и т.д.). </a:t>
            </a:r>
          </a:p>
          <a:p>
            <a:pPr indent="225425" algn="just">
              <a:spcAft>
                <a:spcPts val="1200"/>
              </a:spcAft>
            </a:pPr>
            <a:r>
              <a:rPr lang="ru-RU" sz="1800">
                <a:ea typeface="Calibri" pitchFamily="34" charset="0"/>
                <a:cs typeface="Times New Roman" pitchFamily="18" charset="0"/>
              </a:rPr>
              <a:t>Атеросклероз коронарных артерий при этом типе инфаркта миокарда может быть, может и отсутствовать, но его наличие не является основополагающим для развития инфаркта миокарда. По этой причине тип 2 инфаркта миокарда не рассматривается как самостоятельная нозологическая форма из группы ИБС, и его целесообразно регистрировать в рубрике </a:t>
            </a:r>
            <a:r>
              <a:rPr lang="ru-RU" sz="1800">
                <a:solidFill>
                  <a:srgbClr val="990033"/>
                </a:solidFill>
                <a:ea typeface="Calibri" pitchFamily="34" charset="0"/>
                <a:cs typeface="Times New Roman" pitchFamily="18" charset="0"/>
              </a:rPr>
              <a:t>"Осложнения основного заболевания".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77838" y="188913"/>
            <a:ext cx="8229600" cy="692150"/>
          </a:xfrm>
        </p:spPr>
        <p:txBody>
          <a:bodyPr/>
          <a:lstStyle/>
          <a:p>
            <a:pPr indent="0" algn="ctr" defTabSz="449263">
              <a:spcAft>
                <a:spcPts val="1200"/>
              </a:spcAft>
              <a:buFont typeface="Georgia" pitchFamily="18" charset="0"/>
              <a:buNone/>
              <a:defRPr/>
            </a:pPr>
            <a:r>
              <a:rPr lang="ru-RU" sz="24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Классификация </a:t>
            </a:r>
            <a:r>
              <a:rPr lang="ru-RU" sz="2400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инфаркта миокарда</a:t>
            </a:r>
            <a:endParaRPr lang="ru-RU" sz="2400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8313" y="731838"/>
            <a:ext cx="8064500" cy="3475037"/>
          </a:xfrm>
        </p:spPr>
        <p:txBody>
          <a:bodyPr/>
          <a:lstStyle/>
          <a:p>
            <a:pPr marL="46037" indent="0" algn="just">
              <a:buFont typeface="Georgia" pitchFamily="18" charset="0"/>
              <a:buNone/>
              <a:defRPr/>
            </a:pPr>
            <a:r>
              <a:rPr lang="ru-RU" dirty="0" smtClean="0"/>
              <a:t>	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СД занимает 7 место среди ведущих причин смерти в мире. Риск смерти больных СД вдвое выше, чем лиц без диабета, в т.ч. риск смерти от сердечнососудистых заболеваний может увеличиться в 5 раз. Статистика, основанная на определении первоначальной причины смерти, существенно недооценивает показатели смертности от СД, поскольку больные диабетом чаще всего умирают от сердечно-сосудистых и почечных заболеваний, а не от причин, однозначно связанных с диабетом, таких как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кетоацидоз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гипогликемия. 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smtClean="0"/>
          </a:p>
        </p:txBody>
      </p:sp>
      <p:pic>
        <p:nvPicPr>
          <p:cNvPr id="25602" name="Содержимое 3" descr="2017-06-06_19-21-20 (2)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836613"/>
            <a:ext cx="8353425" cy="5289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5276</TotalTime>
  <Words>1107</Words>
  <Application>Microsoft Office PowerPoint</Application>
  <PresentationFormat>Экран (4:3)</PresentationFormat>
  <Paragraphs>149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21</vt:i4>
      </vt:variant>
    </vt:vector>
  </HeadingPairs>
  <TitlesOfParts>
    <vt:vector size="34" baseType="lpstr">
      <vt:lpstr>Times New Roman</vt:lpstr>
      <vt:lpstr>Arial</vt:lpstr>
      <vt:lpstr>Trebuchet MS</vt:lpstr>
      <vt:lpstr>Georgia</vt:lpstr>
      <vt:lpstr>Bookman Old Style</vt:lpstr>
      <vt:lpstr>Verdana</vt:lpstr>
      <vt:lpstr>Microsoft YaHei</vt:lpstr>
      <vt:lpstr>Calibri</vt:lpstr>
      <vt:lpstr>Wingdings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Классификация инфаркта миокарда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MHRC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Langolieri</dc:creator>
  <cp:lastModifiedBy>777</cp:lastModifiedBy>
  <cp:revision>739</cp:revision>
  <dcterms:created xsi:type="dcterms:W3CDTF">2005-03-23T06:51:16Z</dcterms:created>
  <dcterms:modified xsi:type="dcterms:W3CDTF">2019-12-17T17:35:10Z</dcterms:modified>
</cp:coreProperties>
</file>